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2"/>
  </p:notesMasterIdLst>
  <p:sldIdLst>
    <p:sldId id="256" r:id="rId3"/>
    <p:sldId id="337" r:id="rId4"/>
    <p:sldId id="338" r:id="rId5"/>
    <p:sldId id="339" r:id="rId6"/>
    <p:sldId id="306" r:id="rId7"/>
    <p:sldId id="341" r:id="rId8"/>
    <p:sldId id="342" r:id="rId9"/>
    <p:sldId id="343" r:id="rId10"/>
    <p:sldId id="344" r:id="rId11"/>
    <p:sldId id="345" r:id="rId12"/>
    <p:sldId id="346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31" r:id="rId27"/>
    <p:sldId id="332" r:id="rId28"/>
    <p:sldId id="333" r:id="rId29"/>
    <p:sldId id="335" r:id="rId30"/>
    <p:sldId id="336" r:id="rId31"/>
    <p:sldId id="322" r:id="rId32"/>
    <p:sldId id="323" r:id="rId33"/>
    <p:sldId id="324" r:id="rId34"/>
    <p:sldId id="325" r:id="rId35"/>
    <p:sldId id="326" r:id="rId36"/>
    <p:sldId id="304" r:id="rId37"/>
    <p:sldId id="290" r:id="rId38"/>
    <p:sldId id="289" r:id="rId39"/>
    <p:sldId id="291" r:id="rId40"/>
    <p:sldId id="292" r:id="rId41"/>
    <p:sldId id="300" r:id="rId42"/>
    <p:sldId id="301" r:id="rId43"/>
    <p:sldId id="302" r:id="rId44"/>
    <p:sldId id="294" r:id="rId45"/>
    <p:sldId id="328" r:id="rId46"/>
    <p:sldId id="288" r:id="rId47"/>
    <p:sldId id="299" r:id="rId48"/>
    <p:sldId id="295" r:id="rId49"/>
    <p:sldId id="303" r:id="rId50"/>
    <p:sldId id="329" r:id="rId5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>
      <p:cViewPr varScale="1">
        <p:scale>
          <a:sx n="71" d="100"/>
          <a:sy n="71" d="100"/>
        </p:scale>
        <p:origin x="108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5DED1A-ECAA-4CFB-8AA5-B4A76A6E53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DCCD07-4752-4CD9-B0A0-EAE8C4A25BCB}" type="pres">
      <dgm:prSet presAssocID="{395DED1A-ECAA-4CFB-8AA5-B4A76A6E53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49C89C58-36A9-4D43-AC0C-D915281D9776}" type="presOf" srcId="{395DED1A-ECAA-4CFB-8AA5-B4A76A6E538F}" destId="{08DCCD07-4752-4CD9-B0A0-EAE8C4A25BCB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06FE70-E175-4012-9E25-836230DADBE9}" type="doc">
      <dgm:prSet loTypeId="urn:microsoft.com/office/officeart/2005/8/layout/lProcess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7F4F38-48FE-4C7D-84AA-9E8D16C35B15}">
      <dgm:prSet phldrT="[Text]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US" dirty="0" smtClean="0"/>
            <a:t>Shaun</a:t>
          </a:r>
          <a:endParaRPr lang="en-US" dirty="0"/>
        </a:p>
      </dgm:t>
    </dgm:pt>
    <dgm:pt modelId="{9891EEAF-26B7-4C96-A54F-FFC2C74F471C}" type="parTrans" cxnId="{AE910CEC-B250-4115-BB3A-CE6D55D74F0A}">
      <dgm:prSet/>
      <dgm:spPr/>
      <dgm:t>
        <a:bodyPr/>
        <a:lstStyle/>
        <a:p>
          <a:endParaRPr lang="en-US"/>
        </a:p>
      </dgm:t>
    </dgm:pt>
    <dgm:pt modelId="{B1846F15-32DB-4D80-8A8F-78811BC7B098}" type="sibTrans" cxnId="{AE910CEC-B250-4115-BB3A-CE6D55D74F0A}">
      <dgm:prSet/>
      <dgm:spPr/>
      <dgm:t>
        <a:bodyPr/>
        <a:lstStyle/>
        <a:p>
          <a:endParaRPr lang="en-US"/>
        </a:p>
      </dgm:t>
    </dgm:pt>
    <dgm:pt modelId="{8C2C2EA6-63F3-4DD6-AEEB-C255230B84F6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User Interface Hardware</a:t>
          </a:r>
          <a:endParaRPr lang="en-US" dirty="0">
            <a:solidFill>
              <a:schemeClr val="bg1"/>
            </a:solidFill>
          </a:endParaRPr>
        </a:p>
      </dgm:t>
    </dgm:pt>
    <dgm:pt modelId="{41A666DD-6330-4131-B7F3-5CFCCE3F9D9F}" type="parTrans" cxnId="{00248A29-68D7-4CB2-8C55-5CC6924C485C}">
      <dgm:prSet/>
      <dgm:spPr/>
      <dgm:t>
        <a:bodyPr/>
        <a:lstStyle/>
        <a:p>
          <a:endParaRPr lang="en-US"/>
        </a:p>
      </dgm:t>
    </dgm:pt>
    <dgm:pt modelId="{E0D94D8A-4CE9-4629-A4AC-7F31D9A69410}" type="sibTrans" cxnId="{00248A29-68D7-4CB2-8C55-5CC6924C485C}">
      <dgm:prSet/>
      <dgm:spPr/>
      <dgm:t>
        <a:bodyPr/>
        <a:lstStyle/>
        <a:p>
          <a:endParaRPr lang="en-US"/>
        </a:p>
      </dgm:t>
    </dgm:pt>
    <dgm:pt modelId="{B004435C-9DCD-43BD-9C2A-461BDCD377AA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DSP Hardware</a:t>
          </a:r>
          <a:endParaRPr lang="en-US" dirty="0">
            <a:solidFill>
              <a:schemeClr val="bg1"/>
            </a:solidFill>
          </a:endParaRPr>
        </a:p>
      </dgm:t>
    </dgm:pt>
    <dgm:pt modelId="{8FC48CFC-EF22-42F6-B00C-862A6681E6D3}" type="parTrans" cxnId="{CEED2776-41A6-4567-ADBE-102E2704BD94}">
      <dgm:prSet/>
      <dgm:spPr/>
      <dgm:t>
        <a:bodyPr/>
        <a:lstStyle/>
        <a:p>
          <a:endParaRPr lang="en-US"/>
        </a:p>
      </dgm:t>
    </dgm:pt>
    <dgm:pt modelId="{E1099F36-DE5B-405A-AA12-5667E9466674}" type="sibTrans" cxnId="{CEED2776-41A6-4567-ADBE-102E2704BD94}">
      <dgm:prSet/>
      <dgm:spPr/>
      <dgm:t>
        <a:bodyPr/>
        <a:lstStyle/>
        <a:p>
          <a:endParaRPr lang="en-US"/>
        </a:p>
      </dgm:t>
    </dgm:pt>
    <dgm:pt modelId="{460D61BE-F688-4C25-B54B-2E091FD1755E}">
      <dgm:prSet phldrT="[Text]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US" dirty="0" smtClean="0"/>
            <a:t>Jan</a:t>
          </a:r>
          <a:endParaRPr lang="en-US" dirty="0"/>
        </a:p>
      </dgm:t>
    </dgm:pt>
    <dgm:pt modelId="{4E7F6005-8C46-40B8-8203-8F3D07FB6BC0}" type="parTrans" cxnId="{B3774F21-5050-4E35-92BF-106C3D304A1E}">
      <dgm:prSet/>
      <dgm:spPr/>
      <dgm:t>
        <a:bodyPr/>
        <a:lstStyle/>
        <a:p>
          <a:endParaRPr lang="en-US"/>
        </a:p>
      </dgm:t>
    </dgm:pt>
    <dgm:pt modelId="{C483ECE1-5792-4AC5-A51B-4ADC958D265F}" type="sibTrans" cxnId="{B3774F21-5050-4E35-92BF-106C3D304A1E}">
      <dgm:prSet/>
      <dgm:spPr/>
      <dgm:t>
        <a:bodyPr/>
        <a:lstStyle/>
        <a:p>
          <a:endParaRPr lang="en-US"/>
        </a:p>
      </dgm:t>
    </dgm:pt>
    <dgm:pt modelId="{EC07A9B2-8E21-4805-A2ED-7210B0F791ED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User Interface Software</a:t>
          </a:r>
          <a:endParaRPr lang="en-US" dirty="0">
            <a:solidFill>
              <a:schemeClr val="bg1"/>
            </a:solidFill>
          </a:endParaRPr>
        </a:p>
      </dgm:t>
    </dgm:pt>
    <dgm:pt modelId="{D1E75C4D-4BBA-4323-B947-32D827B14D72}" type="parTrans" cxnId="{CC5E0089-3AA8-4174-BA29-EC66D00F4412}">
      <dgm:prSet/>
      <dgm:spPr/>
      <dgm:t>
        <a:bodyPr/>
        <a:lstStyle/>
        <a:p>
          <a:endParaRPr lang="en-US"/>
        </a:p>
      </dgm:t>
    </dgm:pt>
    <dgm:pt modelId="{F90BB87D-9418-4D9A-AEDA-0A5BE71FB15D}" type="sibTrans" cxnId="{CC5E0089-3AA8-4174-BA29-EC66D00F4412}">
      <dgm:prSet/>
      <dgm:spPr/>
      <dgm:t>
        <a:bodyPr/>
        <a:lstStyle/>
        <a:p>
          <a:endParaRPr lang="en-US"/>
        </a:p>
      </dgm:t>
    </dgm:pt>
    <dgm:pt modelId="{3C7A4B6C-FB62-4FF1-940E-DF9521F2EA64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DSP Software</a:t>
          </a:r>
          <a:endParaRPr lang="en-US" dirty="0">
            <a:solidFill>
              <a:schemeClr val="bg1"/>
            </a:solidFill>
          </a:endParaRPr>
        </a:p>
      </dgm:t>
    </dgm:pt>
    <dgm:pt modelId="{3DC0BECE-24DB-4544-8F31-453244564E51}" type="parTrans" cxnId="{3A2BCD69-5F1A-4D9F-8A79-EE43C5738729}">
      <dgm:prSet/>
      <dgm:spPr/>
      <dgm:t>
        <a:bodyPr/>
        <a:lstStyle/>
        <a:p>
          <a:endParaRPr lang="en-US"/>
        </a:p>
      </dgm:t>
    </dgm:pt>
    <dgm:pt modelId="{93E83367-DD88-4D65-B624-5D43C92F8F6A}" type="sibTrans" cxnId="{3A2BCD69-5F1A-4D9F-8A79-EE43C5738729}">
      <dgm:prSet/>
      <dgm:spPr/>
      <dgm:t>
        <a:bodyPr/>
        <a:lstStyle/>
        <a:p>
          <a:endParaRPr lang="en-US"/>
        </a:p>
      </dgm:t>
    </dgm:pt>
    <dgm:pt modelId="{CE60351A-468A-4C27-AA30-90542185DE6F}">
      <dgm:prSet phldrT="[Text]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US" dirty="0" smtClean="0"/>
            <a:t>Matt</a:t>
          </a:r>
          <a:endParaRPr lang="en-US" dirty="0"/>
        </a:p>
      </dgm:t>
    </dgm:pt>
    <dgm:pt modelId="{85CF29A3-C819-4393-BD8B-AC799DCE9580}" type="parTrans" cxnId="{C376749B-84BF-4DA4-B518-BFDF1AAA08AC}">
      <dgm:prSet/>
      <dgm:spPr/>
      <dgm:t>
        <a:bodyPr/>
        <a:lstStyle/>
        <a:p>
          <a:endParaRPr lang="en-US"/>
        </a:p>
      </dgm:t>
    </dgm:pt>
    <dgm:pt modelId="{D9C3B5D4-1E4E-451A-8CE0-40554DCEF1E2}" type="sibTrans" cxnId="{C376749B-84BF-4DA4-B518-BFDF1AAA08AC}">
      <dgm:prSet/>
      <dgm:spPr/>
      <dgm:t>
        <a:bodyPr/>
        <a:lstStyle/>
        <a:p>
          <a:endParaRPr lang="en-US"/>
        </a:p>
      </dgm:t>
    </dgm:pt>
    <dgm:pt modelId="{CA12B285-A4CC-4CCA-8D64-C95DA7AA12E6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Power Supply Design</a:t>
          </a:r>
          <a:endParaRPr lang="en-US" dirty="0">
            <a:solidFill>
              <a:schemeClr val="bg1"/>
            </a:solidFill>
          </a:endParaRPr>
        </a:p>
      </dgm:t>
    </dgm:pt>
    <dgm:pt modelId="{58B164E6-B6BF-44A3-BCF5-108C37DF1C6B}" type="parTrans" cxnId="{3A1ED317-EBA9-4E5E-8642-B0BBCAFE0854}">
      <dgm:prSet/>
      <dgm:spPr/>
      <dgm:t>
        <a:bodyPr/>
        <a:lstStyle/>
        <a:p>
          <a:endParaRPr lang="en-US"/>
        </a:p>
      </dgm:t>
    </dgm:pt>
    <dgm:pt modelId="{EF09E61C-EBB4-43E3-A2E3-10FF75F8027C}" type="sibTrans" cxnId="{3A1ED317-EBA9-4E5E-8642-B0BBCAFE0854}">
      <dgm:prSet/>
      <dgm:spPr/>
      <dgm:t>
        <a:bodyPr/>
        <a:lstStyle/>
        <a:p>
          <a:endParaRPr lang="en-US"/>
        </a:p>
      </dgm:t>
    </dgm:pt>
    <dgm:pt modelId="{A65CABA3-5870-46FB-A7ED-3C08F9BC57F2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Analog to Digital Converter</a:t>
          </a:r>
          <a:endParaRPr lang="en-US" dirty="0">
            <a:solidFill>
              <a:schemeClr val="bg1"/>
            </a:solidFill>
          </a:endParaRPr>
        </a:p>
      </dgm:t>
    </dgm:pt>
    <dgm:pt modelId="{7B0CCAD7-ED3C-43D2-88F3-834219D17A2A}" type="parTrans" cxnId="{D9B17E9F-BE55-4663-A341-0A3943B4CD77}">
      <dgm:prSet/>
      <dgm:spPr/>
      <dgm:t>
        <a:bodyPr/>
        <a:lstStyle/>
        <a:p>
          <a:endParaRPr lang="en-US"/>
        </a:p>
      </dgm:t>
    </dgm:pt>
    <dgm:pt modelId="{B2A4DDDD-01EC-403B-8C81-B7A9F6D1A93B}" type="sibTrans" cxnId="{D9B17E9F-BE55-4663-A341-0A3943B4CD77}">
      <dgm:prSet/>
      <dgm:spPr/>
      <dgm:t>
        <a:bodyPr/>
        <a:lstStyle/>
        <a:p>
          <a:endParaRPr lang="en-US"/>
        </a:p>
      </dgm:t>
    </dgm:pt>
    <dgm:pt modelId="{D104DA23-852C-4457-A9B5-4E4444CEBC4C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Algorithms</a:t>
          </a:r>
          <a:endParaRPr lang="en-US" dirty="0">
            <a:solidFill>
              <a:schemeClr val="bg1"/>
            </a:solidFill>
          </a:endParaRPr>
        </a:p>
      </dgm:t>
    </dgm:pt>
    <dgm:pt modelId="{100ADC57-A058-407D-A644-FFCBEBD2E75F}" type="parTrans" cxnId="{5912847B-897C-4A31-9BFB-489E0DDA53C9}">
      <dgm:prSet/>
      <dgm:spPr/>
      <dgm:t>
        <a:bodyPr/>
        <a:lstStyle/>
        <a:p>
          <a:endParaRPr lang="en-US"/>
        </a:p>
      </dgm:t>
    </dgm:pt>
    <dgm:pt modelId="{C9C887ED-0A42-425F-A2F2-854E463FD43D}" type="sibTrans" cxnId="{5912847B-897C-4A31-9BFB-489E0DDA53C9}">
      <dgm:prSet/>
      <dgm:spPr/>
      <dgm:t>
        <a:bodyPr/>
        <a:lstStyle/>
        <a:p>
          <a:endParaRPr lang="en-US"/>
        </a:p>
      </dgm:t>
    </dgm:pt>
    <dgm:pt modelId="{57D51ACC-AF56-4A54-9E15-C485E8BA1E5A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DSP software Algorithm Simulation</a:t>
          </a:r>
          <a:endParaRPr lang="en-US" dirty="0">
            <a:solidFill>
              <a:schemeClr val="bg1"/>
            </a:solidFill>
          </a:endParaRPr>
        </a:p>
      </dgm:t>
    </dgm:pt>
    <dgm:pt modelId="{804630ED-8152-41EC-B9B9-F61C49D67008}" type="parTrans" cxnId="{9C7E7A6D-C7A7-4147-985C-357DBD718D8A}">
      <dgm:prSet/>
      <dgm:spPr/>
      <dgm:t>
        <a:bodyPr/>
        <a:lstStyle/>
        <a:p>
          <a:endParaRPr lang="en-US"/>
        </a:p>
      </dgm:t>
    </dgm:pt>
    <dgm:pt modelId="{2642204A-9F85-4D6B-A1A7-E3235C3E76FD}" type="sibTrans" cxnId="{9C7E7A6D-C7A7-4147-985C-357DBD718D8A}">
      <dgm:prSet/>
      <dgm:spPr/>
      <dgm:t>
        <a:bodyPr/>
        <a:lstStyle/>
        <a:p>
          <a:endParaRPr lang="en-US"/>
        </a:p>
      </dgm:t>
    </dgm:pt>
    <dgm:pt modelId="{CFC72C96-1D73-47B7-B844-762BC0CECDFD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Digital to Analog Converter</a:t>
          </a:r>
          <a:endParaRPr lang="en-US" dirty="0">
            <a:solidFill>
              <a:schemeClr val="bg1"/>
            </a:solidFill>
          </a:endParaRPr>
        </a:p>
      </dgm:t>
    </dgm:pt>
    <dgm:pt modelId="{470762E2-231B-4E1B-8745-AB3B23BC3E17}" type="parTrans" cxnId="{D003DD03-30D2-4237-A8CE-E6347475F08A}">
      <dgm:prSet/>
      <dgm:spPr/>
      <dgm:t>
        <a:bodyPr/>
        <a:lstStyle/>
        <a:p>
          <a:endParaRPr lang="en-US"/>
        </a:p>
      </dgm:t>
    </dgm:pt>
    <dgm:pt modelId="{3286184E-496B-4EFC-A0AF-3F293F4C4A67}" type="sibTrans" cxnId="{D003DD03-30D2-4237-A8CE-E6347475F08A}">
      <dgm:prSet/>
      <dgm:spPr/>
      <dgm:t>
        <a:bodyPr/>
        <a:lstStyle/>
        <a:p>
          <a:endParaRPr lang="en-US"/>
        </a:p>
      </dgm:t>
    </dgm:pt>
    <dgm:pt modelId="{CD1CE6A7-C42F-49A2-8ED0-AF76A8A7BBA3}" type="pres">
      <dgm:prSet presAssocID="{E606FE70-E175-4012-9E25-836230DADBE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B409CCA-0BAC-4055-8AA2-3CE5E87B3BFE}" type="pres">
      <dgm:prSet presAssocID="{5B7F4F38-48FE-4C7D-84AA-9E8D16C35B15}" presName="horFlow" presStyleCnt="0"/>
      <dgm:spPr/>
    </dgm:pt>
    <dgm:pt modelId="{08A5D8DB-4EAA-4A79-82E7-998D6AC44BCB}" type="pres">
      <dgm:prSet presAssocID="{5B7F4F38-48FE-4C7D-84AA-9E8D16C35B15}" presName="bigChev" presStyleLbl="node1" presStyleIdx="0" presStyleCnt="3"/>
      <dgm:spPr/>
      <dgm:t>
        <a:bodyPr/>
        <a:lstStyle/>
        <a:p>
          <a:endParaRPr lang="en-US"/>
        </a:p>
      </dgm:t>
    </dgm:pt>
    <dgm:pt modelId="{E661FEE0-F8C8-4776-AAC3-094C77A04DF6}" type="pres">
      <dgm:prSet presAssocID="{41A666DD-6330-4131-B7F3-5CFCCE3F9D9F}" presName="parTrans" presStyleCnt="0"/>
      <dgm:spPr/>
    </dgm:pt>
    <dgm:pt modelId="{0040DBE7-B2D9-4C26-9F19-5F9F46248C21}" type="pres">
      <dgm:prSet presAssocID="{8C2C2EA6-63F3-4DD6-AEEB-C255230B84F6}" presName="node" presStyleLbl="align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C52C52-1CDD-44FB-8FE3-828BBEC8C9EE}" type="pres">
      <dgm:prSet presAssocID="{E0D94D8A-4CE9-4629-A4AC-7F31D9A69410}" presName="sibTrans" presStyleCnt="0"/>
      <dgm:spPr/>
    </dgm:pt>
    <dgm:pt modelId="{A854BE3F-2B8D-4BB3-B369-89A885DD767A}" type="pres">
      <dgm:prSet presAssocID="{B004435C-9DCD-43BD-9C2A-461BDCD377AA}" presName="node" presStyleLbl="align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D0E55E-2B4D-46D7-9B3D-73E5F0BD7020}" type="pres">
      <dgm:prSet presAssocID="{E1099F36-DE5B-405A-AA12-5667E9466674}" presName="sibTrans" presStyleCnt="0"/>
      <dgm:spPr/>
    </dgm:pt>
    <dgm:pt modelId="{0E03BEBD-6E16-4036-9838-6224C1081760}" type="pres">
      <dgm:prSet presAssocID="{CA12B285-A4CC-4CCA-8D64-C95DA7AA12E6}" presName="node" presStyleLbl="align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F3E6BB-F601-4BD1-8B3C-E63D7C3E10F0}" type="pres">
      <dgm:prSet presAssocID="{5B7F4F38-48FE-4C7D-84AA-9E8D16C35B15}" presName="vSp" presStyleCnt="0"/>
      <dgm:spPr/>
    </dgm:pt>
    <dgm:pt modelId="{42CC4E2E-25CE-48F8-9A7E-8E12A031FC4F}" type="pres">
      <dgm:prSet presAssocID="{460D61BE-F688-4C25-B54B-2E091FD1755E}" presName="horFlow" presStyleCnt="0"/>
      <dgm:spPr/>
    </dgm:pt>
    <dgm:pt modelId="{D4A50B39-5B86-4EB4-9F6D-A1A6A1C94207}" type="pres">
      <dgm:prSet presAssocID="{460D61BE-F688-4C25-B54B-2E091FD1755E}" presName="bigChev" presStyleLbl="node1" presStyleIdx="1" presStyleCnt="3"/>
      <dgm:spPr/>
      <dgm:t>
        <a:bodyPr/>
        <a:lstStyle/>
        <a:p>
          <a:endParaRPr lang="en-US"/>
        </a:p>
      </dgm:t>
    </dgm:pt>
    <dgm:pt modelId="{17BB58F4-1B1C-489E-AE73-DA6F4F270C7B}" type="pres">
      <dgm:prSet presAssocID="{D1E75C4D-4BBA-4323-B947-32D827B14D72}" presName="parTrans" presStyleCnt="0"/>
      <dgm:spPr/>
    </dgm:pt>
    <dgm:pt modelId="{4AE0E296-ED46-41BE-9792-DB0509A77516}" type="pres">
      <dgm:prSet presAssocID="{EC07A9B2-8E21-4805-A2ED-7210B0F791ED}" presName="node" presStyleLbl="align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81AAB-83B8-4FA4-8C92-037266AF32D7}" type="pres">
      <dgm:prSet presAssocID="{F90BB87D-9418-4D9A-AEDA-0A5BE71FB15D}" presName="sibTrans" presStyleCnt="0"/>
      <dgm:spPr/>
    </dgm:pt>
    <dgm:pt modelId="{C65A7D7B-810A-4A14-B808-4A0F43891774}" type="pres">
      <dgm:prSet presAssocID="{3C7A4B6C-FB62-4FF1-940E-DF9521F2EA64}" presName="node" presStyleLbl="align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FCDD4-8978-4425-A883-ECB036274625}" type="pres">
      <dgm:prSet presAssocID="{93E83367-DD88-4D65-B624-5D43C92F8F6A}" presName="sibTrans" presStyleCnt="0"/>
      <dgm:spPr/>
    </dgm:pt>
    <dgm:pt modelId="{FDE99DBE-E1BB-4FDF-9AD7-D4C31544C412}" type="pres">
      <dgm:prSet presAssocID="{57D51ACC-AF56-4A54-9E15-C485E8BA1E5A}" presName="node" presStyleLbl="align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622F5-39BC-4DEF-8894-AB7438DA5C3A}" type="pres">
      <dgm:prSet presAssocID="{460D61BE-F688-4C25-B54B-2E091FD1755E}" presName="vSp" presStyleCnt="0"/>
      <dgm:spPr/>
    </dgm:pt>
    <dgm:pt modelId="{41B00836-A25F-4B95-BE50-5A915967A986}" type="pres">
      <dgm:prSet presAssocID="{CE60351A-468A-4C27-AA30-90542185DE6F}" presName="horFlow" presStyleCnt="0"/>
      <dgm:spPr/>
    </dgm:pt>
    <dgm:pt modelId="{3BAE34F5-892D-486A-812C-C85040F258BA}" type="pres">
      <dgm:prSet presAssocID="{CE60351A-468A-4C27-AA30-90542185DE6F}" presName="bigChev" presStyleLbl="node1" presStyleIdx="2" presStyleCnt="3"/>
      <dgm:spPr/>
      <dgm:t>
        <a:bodyPr/>
        <a:lstStyle/>
        <a:p>
          <a:endParaRPr lang="en-US"/>
        </a:p>
      </dgm:t>
    </dgm:pt>
    <dgm:pt modelId="{90CDB5E7-E96C-424A-AD58-37EC416CC89B}" type="pres">
      <dgm:prSet presAssocID="{470762E2-231B-4E1B-8745-AB3B23BC3E17}" presName="parTrans" presStyleCnt="0"/>
      <dgm:spPr/>
    </dgm:pt>
    <dgm:pt modelId="{82D27DEF-9256-41DC-AC97-2F8EF3EABD22}" type="pres">
      <dgm:prSet presAssocID="{CFC72C96-1D73-47B7-B844-762BC0CECDFD}" presName="node" presStyleLbl="align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0BE0E-5E3B-4B63-914B-5ABBB75F6E5A}" type="pres">
      <dgm:prSet presAssocID="{3286184E-496B-4EFC-A0AF-3F293F4C4A67}" presName="sibTrans" presStyleCnt="0"/>
      <dgm:spPr/>
    </dgm:pt>
    <dgm:pt modelId="{6EC23131-53B5-41EC-813E-279051D507DA}" type="pres">
      <dgm:prSet presAssocID="{A65CABA3-5870-46FB-A7ED-3C08F9BC57F2}" presName="node" presStyleLbl="align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A6E9D-56DF-4BD5-A301-93F459099E30}" type="pres">
      <dgm:prSet presAssocID="{B2A4DDDD-01EC-403B-8C81-B7A9F6D1A93B}" presName="sibTrans" presStyleCnt="0"/>
      <dgm:spPr/>
    </dgm:pt>
    <dgm:pt modelId="{34FFEF5F-4EFC-4B1E-8D20-EDCBCC11B8FD}" type="pres">
      <dgm:prSet presAssocID="{D104DA23-852C-4457-A9B5-4E4444CEBC4C}" presName="node" presStyleLbl="align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FFAFB1-B2C2-4CBF-A70F-2025509987BF}" type="presOf" srcId="{CE60351A-468A-4C27-AA30-90542185DE6F}" destId="{3BAE34F5-892D-486A-812C-C85040F258BA}" srcOrd="0" destOrd="0" presId="urn:microsoft.com/office/officeart/2005/8/layout/lProcess3"/>
    <dgm:cxn modelId="{519EC160-A7DD-4EE4-BB50-8CDE394553AF}" type="presOf" srcId="{8C2C2EA6-63F3-4DD6-AEEB-C255230B84F6}" destId="{0040DBE7-B2D9-4C26-9F19-5F9F46248C21}" srcOrd="0" destOrd="0" presId="urn:microsoft.com/office/officeart/2005/8/layout/lProcess3"/>
    <dgm:cxn modelId="{5912847B-897C-4A31-9BFB-489E0DDA53C9}" srcId="{CE60351A-468A-4C27-AA30-90542185DE6F}" destId="{D104DA23-852C-4457-A9B5-4E4444CEBC4C}" srcOrd="2" destOrd="0" parTransId="{100ADC57-A058-407D-A644-FFCBEBD2E75F}" sibTransId="{C9C887ED-0A42-425F-A2F2-854E463FD43D}"/>
    <dgm:cxn modelId="{F2C55C67-9204-4ADF-B8A8-B122D3A0E2E0}" type="presOf" srcId="{5B7F4F38-48FE-4C7D-84AA-9E8D16C35B15}" destId="{08A5D8DB-4EAA-4A79-82E7-998D6AC44BCB}" srcOrd="0" destOrd="0" presId="urn:microsoft.com/office/officeart/2005/8/layout/lProcess3"/>
    <dgm:cxn modelId="{9C7E7A6D-C7A7-4147-985C-357DBD718D8A}" srcId="{460D61BE-F688-4C25-B54B-2E091FD1755E}" destId="{57D51ACC-AF56-4A54-9E15-C485E8BA1E5A}" srcOrd="2" destOrd="0" parTransId="{804630ED-8152-41EC-B9B9-F61C49D67008}" sibTransId="{2642204A-9F85-4D6B-A1A7-E3235C3E76FD}"/>
    <dgm:cxn modelId="{D9B17E9F-BE55-4663-A341-0A3943B4CD77}" srcId="{CE60351A-468A-4C27-AA30-90542185DE6F}" destId="{A65CABA3-5870-46FB-A7ED-3C08F9BC57F2}" srcOrd="1" destOrd="0" parTransId="{7B0CCAD7-ED3C-43D2-88F3-834219D17A2A}" sibTransId="{B2A4DDDD-01EC-403B-8C81-B7A9F6D1A93B}"/>
    <dgm:cxn modelId="{409754D1-40B5-4B89-B96D-A1ADFE90C6C7}" type="presOf" srcId="{A65CABA3-5870-46FB-A7ED-3C08F9BC57F2}" destId="{6EC23131-53B5-41EC-813E-279051D507DA}" srcOrd="0" destOrd="0" presId="urn:microsoft.com/office/officeart/2005/8/layout/lProcess3"/>
    <dgm:cxn modelId="{CC5E0089-3AA8-4174-BA29-EC66D00F4412}" srcId="{460D61BE-F688-4C25-B54B-2E091FD1755E}" destId="{EC07A9B2-8E21-4805-A2ED-7210B0F791ED}" srcOrd="0" destOrd="0" parTransId="{D1E75C4D-4BBA-4323-B947-32D827B14D72}" sibTransId="{F90BB87D-9418-4D9A-AEDA-0A5BE71FB15D}"/>
    <dgm:cxn modelId="{B3774F21-5050-4E35-92BF-106C3D304A1E}" srcId="{E606FE70-E175-4012-9E25-836230DADBE9}" destId="{460D61BE-F688-4C25-B54B-2E091FD1755E}" srcOrd="1" destOrd="0" parTransId="{4E7F6005-8C46-40B8-8203-8F3D07FB6BC0}" sibTransId="{C483ECE1-5792-4AC5-A51B-4ADC958D265F}"/>
    <dgm:cxn modelId="{CEED2776-41A6-4567-ADBE-102E2704BD94}" srcId="{5B7F4F38-48FE-4C7D-84AA-9E8D16C35B15}" destId="{B004435C-9DCD-43BD-9C2A-461BDCD377AA}" srcOrd="1" destOrd="0" parTransId="{8FC48CFC-EF22-42F6-B00C-862A6681E6D3}" sibTransId="{E1099F36-DE5B-405A-AA12-5667E9466674}"/>
    <dgm:cxn modelId="{85170237-5521-4E9C-A4CC-49C9A01D0661}" type="presOf" srcId="{D104DA23-852C-4457-A9B5-4E4444CEBC4C}" destId="{34FFEF5F-4EFC-4B1E-8D20-EDCBCC11B8FD}" srcOrd="0" destOrd="0" presId="urn:microsoft.com/office/officeart/2005/8/layout/lProcess3"/>
    <dgm:cxn modelId="{8D7FEC51-E5C1-41F2-8C4C-112E9CE7283B}" type="presOf" srcId="{B004435C-9DCD-43BD-9C2A-461BDCD377AA}" destId="{A854BE3F-2B8D-4BB3-B369-89A885DD767A}" srcOrd="0" destOrd="0" presId="urn:microsoft.com/office/officeart/2005/8/layout/lProcess3"/>
    <dgm:cxn modelId="{00248A29-68D7-4CB2-8C55-5CC6924C485C}" srcId="{5B7F4F38-48FE-4C7D-84AA-9E8D16C35B15}" destId="{8C2C2EA6-63F3-4DD6-AEEB-C255230B84F6}" srcOrd="0" destOrd="0" parTransId="{41A666DD-6330-4131-B7F3-5CFCCE3F9D9F}" sibTransId="{E0D94D8A-4CE9-4629-A4AC-7F31D9A69410}"/>
    <dgm:cxn modelId="{0419277B-59CD-4CE4-B6E8-0D3155148F0D}" type="presOf" srcId="{CA12B285-A4CC-4CCA-8D64-C95DA7AA12E6}" destId="{0E03BEBD-6E16-4036-9838-6224C1081760}" srcOrd="0" destOrd="0" presId="urn:microsoft.com/office/officeart/2005/8/layout/lProcess3"/>
    <dgm:cxn modelId="{03085683-AC23-4225-8354-99C8BD09978D}" type="presOf" srcId="{460D61BE-F688-4C25-B54B-2E091FD1755E}" destId="{D4A50B39-5B86-4EB4-9F6D-A1A6A1C94207}" srcOrd="0" destOrd="0" presId="urn:microsoft.com/office/officeart/2005/8/layout/lProcess3"/>
    <dgm:cxn modelId="{C376749B-84BF-4DA4-B518-BFDF1AAA08AC}" srcId="{E606FE70-E175-4012-9E25-836230DADBE9}" destId="{CE60351A-468A-4C27-AA30-90542185DE6F}" srcOrd="2" destOrd="0" parTransId="{85CF29A3-C819-4393-BD8B-AC799DCE9580}" sibTransId="{D9C3B5D4-1E4E-451A-8CE0-40554DCEF1E2}"/>
    <dgm:cxn modelId="{3A1ED317-EBA9-4E5E-8642-B0BBCAFE0854}" srcId="{5B7F4F38-48FE-4C7D-84AA-9E8D16C35B15}" destId="{CA12B285-A4CC-4CCA-8D64-C95DA7AA12E6}" srcOrd="2" destOrd="0" parTransId="{58B164E6-B6BF-44A3-BCF5-108C37DF1C6B}" sibTransId="{EF09E61C-EBB4-43E3-A2E3-10FF75F8027C}"/>
    <dgm:cxn modelId="{3A2BCD69-5F1A-4D9F-8A79-EE43C5738729}" srcId="{460D61BE-F688-4C25-B54B-2E091FD1755E}" destId="{3C7A4B6C-FB62-4FF1-940E-DF9521F2EA64}" srcOrd="1" destOrd="0" parTransId="{3DC0BECE-24DB-4544-8F31-453244564E51}" sibTransId="{93E83367-DD88-4D65-B624-5D43C92F8F6A}"/>
    <dgm:cxn modelId="{AE910CEC-B250-4115-BB3A-CE6D55D74F0A}" srcId="{E606FE70-E175-4012-9E25-836230DADBE9}" destId="{5B7F4F38-48FE-4C7D-84AA-9E8D16C35B15}" srcOrd="0" destOrd="0" parTransId="{9891EEAF-26B7-4C96-A54F-FFC2C74F471C}" sibTransId="{B1846F15-32DB-4D80-8A8F-78811BC7B098}"/>
    <dgm:cxn modelId="{C4355549-D047-4A43-AC67-13537C0B128B}" type="presOf" srcId="{CFC72C96-1D73-47B7-B844-762BC0CECDFD}" destId="{82D27DEF-9256-41DC-AC97-2F8EF3EABD22}" srcOrd="0" destOrd="0" presId="urn:microsoft.com/office/officeart/2005/8/layout/lProcess3"/>
    <dgm:cxn modelId="{A5B31111-5F88-4239-8C5A-7B833651D585}" type="presOf" srcId="{E606FE70-E175-4012-9E25-836230DADBE9}" destId="{CD1CE6A7-C42F-49A2-8ED0-AF76A8A7BBA3}" srcOrd="0" destOrd="0" presId="urn:microsoft.com/office/officeart/2005/8/layout/lProcess3"/>
    <dgm:cxn modelId="{D146864B-FA75-4706-AFD3-464056935EEB}" type="presOf" srcId="{EC07A9B2-8E21-4805-A2ED-7210B0F791ED}" destId="{4AE0E296-ED46-41BE-9792-DB0509A77516}" srcOrd="0" destOrd="0" presId="urn:microsoft.com/office/officeart/2005/8/layout/lProcess3"/>
    <dgm:cxn modelId="{D003DD03-30D2-4237-A8CE-E6347475F08A}" srcId="{CE60351A-468A-4C27-AA30-90542185DE6F}" destId="{CFC72C96-1D73-47B7-B844-762BC0CECDFD}" srcOrd="0" destOrd="0" parTransId="{470762E2-231B-4E1B-8745-AB3B23BC3E17}" sibTransId="{3286184E-496B-4EFC-A0AF-3F293F4C4A67}"/>
    <dgm:cxn modelId="{488BF612-E391-481C-99F9-5F39A61C401B}" type="presOf" srcId="{57D51ACC-AF56-4A54-9E15-C485E8BA1E5A}" destId="{FDE99DBE-E1BB-4FDF-9AD7-D4C31544C412}" srcOrd="0" destOrd="0" presId="urn:microsoft.com/office/officeart/2005/8/layout/lProcess3"/>
    <dgm:cxn modelId="{71D2B97D-DF7B-4429-87DF-0008F2A2269D}" type="presOf" srcId="{3C7A4B6C-FB62-4FF1-940E-DF9521F2EA64}" destId="{C65A7D7B-810A-4A14-B808-4A0F43891774}" srcOrd="0" destOrd="0" presId="urn:microsoft.com/office/officeart/2005/8/layout/lProcess3"/>
    <dgm:cxn modelId="{D22CF388-E9C0-4F00-8BA4-EF17413B1FD3}" type="presParOf" srcId="{CD1CE6A7-C42F-49A2-8ED0-AF76A8A7BBA3}" destId="{FB409CCA-0BAC-4055-8AA2-3CE5E87B3BFE}" srcOrd="0" destOrd="0" presId="urn:microsoft.com/office/officeart/2005/8/layout/lProcess3"/>
    <dgm:cxn modelId="{3FE35F2A-DC80-4FD1-B970-2A893544E9AD}" type="presParOf" srcId="{FB409CCA-0BAC-4055-8AA2-3CE5E87B3BFE}" destId="{08A5D8DB-4EAA-4A79-82E7-998D6AC44BCB}" srcOrd="0" destOrd="0" presId="urn:microsoft.com/office/officeart/2005/8/layout/lProcess3"/>
    <dgm:cxn modelId="{3F8AF9FE-06B7-4DCF-B3DE-266256454903}" type="presParOf" srcId="{FB409CCA-0BAC-4055-8AA2-3CE5E87B3BFE}" destId="{E661FEE0-F8C8-4776-AAC3-094C77A04DF6}" srcOrd="1" destOrd="0" presId="urn:microsoft.com/office/officeart/2005/8/layout/lProcess3"/>
    <dgm:cxn modelId="{3C1895DD-C76C-45C3-B973-9056365B4A0E}" type="presParOf" srcId="{FB409CCA-0BAC-4055-8AA2-3CE5E87B3BFE}" destId="{0040DBE7-B2D9-4C26-9F19-5F9F46248C21}" srcOrd="2" destOrd="0" presId="urn:microsoft.com/office/officeart/2005/8/layout/lProcess3"/>
    <dgm:cxn modelId="{9D338148-BE1B-4530-8057-C88DB62F17E6}" type="presParOf" srcId="{FB409CCA-0BAC-4055-8AA2-3CE5E87B3BFE}" destId="{A9C52C52-1CDD-44FB-8FE3-828BBEC8C9EE}" srcOrd="3" destOrd="0" presId="urn:microsoft.com/office/officeart/2005/8/layout/lProcess3"/>
    <dgm:cxn modelId="{2F65FEE9-457E-401A-A03F-E74F1D8E95FF}" type="presParOf" srcId="{FB409CCA-0BAC-4055-8AA2-3CE5E87B3BFE}" destId="{A854BE3F-2B8D-4BB3-B369-89A885DD767A}" srcOrd="4" destOrd="0" presId="urn:microsoft.com/office/officeart/2005/8/layout/lProcess3"/>
    <dgm:cxn modelId="{301E2DDB-A5EA-4AC5-8088-C84F4F404C0B}" type="presParOf" srcId="{FB409CCA-0BAC-4055-8AA2-3CE5E87B3BFE}" destId="{ADD0E55E-2B4D-46D7-9B3D-73E5F0BD7020}" srcOrd="5" destOrd="0" presId="urn:microsoft.com/office/officeart/2005/8/layout/lProcess3"/>
    <dgm:cxn modelId="{9548CF73-3ACC-48D3-921C-0FEE9C275378}" type="presParOf" srcId="{FB409CCA-0BAC-4055-8AA2-3CE5E87B3BFE}" destId="{0E03BEBD-6E16-4036-9838-6224C1081760}" srcOrd="6" destOrd="0" presId="urn:microsoft.com/office/officeart/2005/8/layout/lProcess3"/>
    <dgm:cxn modelId="{CD28AE4B-82C7-41A9-84D5-EE48E6347759}" type="presParOf" srcId="{CD1CE6A7-C42F-49A2-8ED0-AF76A8A7BBA3}" destId="{FDF3E6BB-F601-4BD1-8B3C-E63D7C3E10F0}" srcOrd="1" destOrd="0" presId="urn:microsoft.com/office/officeart/2005/8/layout/lProcess3"/>
    <dgm:cxn modelId="{C033E296-0071-4096-9992-4555151730F6}" type="presParOf" srcId="{CD1CE6A7-C42F-49A2-8ED0-AF76A8A7BBA3}" destId="{42CC4E2E-25CE-48F8-9A7E-8E12A031FC4F}" srcOrd="2" destOrd="0" presId="urn:microsoft.com/office/officeart/2005/8/layout/lProcess3"/>
    <dgm:cxn modelId="{08BAC97B-BB03-40D9-A0A6-6E7EE6C30FC5}" type="presParOf" srcId="{42CC4E2E-25CE-48F8-9A7E-8E12A031FC4F}" destId="{D4A50B39-5B86-4EB4-9F6D-A1A6A1C94207}" srcOrd="0" destOrd="0" presId="urn:microsoft.com/office/officeart/2005/8/layout/lProcess3"/>
    <dgm:cxn modelId="{E2619F93-ECE8-44B8-8945-8B8B84710FEF}" type="presParOf" srcId="{42CC4E2E-25CE-48F8-9A7E-8E12A031FC4F}" destId="{17BB58F4-1B1C-489E-AE73-DA6F4F270C7B}" srcOrd="1" destOrd="0" presId="urn:microsoft.com/office/officeart/2005/8/layout/lProcess3"/>
    <dgm:cxn modelId="{780BD9B9-DBE1-4A0C-942C-0A21555638D1}" type="presParOf" srcId="{42CC4E2E-25CE-48F8-9A7E-8E12A031FC4F}" destId="{4AE0E296-ED46-41BE-9792-DB0509A77516}" srcOrd="2" destOrd="0" presId="urn:microsoft.com/office/officeart/2005/8/layout/lProcess3"/>
    <dgm:cxn modelId="{9AA225ED-B1B1-4334-ADCE-E18A715D6C6E}" type="presParOf" srcId="{42CC4E2E-25CE-48F8-9A7E-8E12A031FC4F}" destId="{0DF81AAB-83B8-4FA4-8C92-037266AF32D7}" srcOrd="3" destOrd="0" presId="urn:microsoft.com/office/officeart/2005/8/layout/lProcess3"/>
    <dgm:cxn modelId="{7E06162A-A4C0-420E-B164-938BCCFC3171}" type="presParOf" srcId="{42CC4E2E-25CE-48F8-9A7E-8E12A031FC4F}" destId="{C65A7D7B-810A-4A14-B808-4A0F43891774}" srcOrd="4" destOrd="0" presId="urn:microsoft.com/office/officeart/2005/8/layout/lProcess3"/>
    <dgm:cxn modelId="{A354EFA2-6B93-4902-B5A4-95FA3AA8CABF}" type="presParOf" srcId="{42CC4E2E-25CE-48F8-9A7E-8E12A031FC4F}" destId="{C9BFCDD4-8978-4425-A883-ECB036274625}" srcOrd="5" destOrd="0" presId="urn:microsoft.com/office/officeart/2005/8/layout/lProcess3"/>
    <dgm:cxn modelId="{B2FCEF25-A144-4198-83FC-1453F6A78933}" type="presParOf" srcId="{42CC4E2E-25CE-48F8-9A7E-8E12A031FC4F}" destId="{FDE99DBE-E1BB-4FDF-9AD7-D4C31544C412}" srcOrd="6" destOrd="0" presId="urn:microsoft.com/office/officeart/2005/8/layout/lProcess3"/>
    <dgm:cxn modelId="{6E733361-F9D7-4A93-BA27-D65255C714ED}" type="presParOf" srcId="{CD1CE6A7-C42F-49A2-8ED0-AF76A8A7BBA3}" destId="{0E7622F5-39BC-4DEF-8894-AB7438DA5C3A}" srcOrd="3" destOrd="0" presId="urn:microsoft.com/office/officeart/2005/8/layout/lProcess3"/>
    <dgm:cxn modelId="{92D6BB1D-854F-4873-96C6-5500F8416907}" type="presParOf" srcId="{CD1CE6A7-C42F-49A2-8ED0-AF76A8A7BBA3}" destId="{41B00836-A25F-4B95-BE50-5A915967A986}" srcOrd="4" destOrd="0" presId="urn:microsoft.com/office/officeart/2005/8/layout/lProcess3"/>
    <dgm:cxn modelId="{0997D92A-B984-458A-9A77-760834BB5D57}" type="presParOf" srcId="{41B00836-A25F-4B95-BE50-5A915967A986}" destId="{3BAE34F5-892D-486A-812C-C85040F258BA}" srcOrd="0" destOrd="0" presId="urn:microsoft.com/office/officeart/2005/8/layout/lProcess3"/>
    <dgm:cxn modelId="{4329D108-ADC8-4042-918B-232F33BB6825}" type="presParOf" srcId="{41B00836-A25F-4B95-BE50-5A915967A986}" destId="{90CDB5E7-E96C-424A-AD58-37EC416CC89B}" srcOrd="1" destOrd="0" presId="urn:microsoft.com/office/officeart/2005/8/layout/lProcess3"/>
    <dgm:cxn modelId="{1949EFDD-4B01-4846-B29D-939FE6BF633D}" type="presParOf" srcId="{41B00836-A25F-4B95-BE50-5A915967A986}" destId="{82D27DEF-9256-41DC-AC97-2F8EF3EABD22}" srcOrd="2" destOrd="0" presId="urn:microsoft.com/office/officeart/2005/8/layout/lProcess3"/>
    <dgm:cxn modelId="{C9D5DBBC-E485-42C3-9C31-035A38666766}" type="presParOf" srcId="{41B00836-A25F-4B95-BE50-5A915967A986}" destId="{23E0BE0E-5E3B-4B63-914B-5ABBB75F6E5A}" srcOrd="3" destOrd="0" presId="urn:microsoft.com/office/officeart/2005/8/layout/lProcess3"/>
    <dgm:cxn modelId="{AA168B32-A7A1-4D0D-930E-54D679EA1890}" type="presParOf" srcId="{41B00836-A25F-4B95-BE50-5A915967A986}" destId="{6EC23131-53B5-41EC-813E-279051D507DA}" srcOrd="4" destOrd="0" presId="urn:microsoft.com/office/officeart/2005/8/layout/lProcess3"/>
    <dgm:cxn modelId="{ADA0C5F2-F886-452A-89F1-CAFDA9097407}" type="presParOf" srcId="{41B00836-A25F-4B95-BE50-5A915967A986}" destId="{498A6E9D-56DF-4BD5-A301-93F459099E30}" srcOrd="5" destOrd="0" presId="urn:microsoft.com/office/officeart/2005/8/layout/lProcess3"/>
    <dgm:cxn modelId="{8FC1F8B2-14C5-4D88-8EC2-9C864158F944}" type="presParOf" srcId="{41B00836-A25F-4B95-BE50-5A915967A986}" destId="{34FFEF5F-4EFC-4B1E-8D20-EDCBCC11B8FD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5D8DB-4EAA-4A79-82E7-998D6AC44BCB}">
      <dsp:nvSpPr>
        <dsp:cNvPr id="0" name=""/>
        <dsp:cNvSpPr/>
      </dsp:nvSpPr>
      <dsp:spPr>
        <a:xfrm>
          <a:off x="5264" y="915776"/>
          <a:ext cx="2701007" cy="1080402"/>
        </a:xfrm>
        <a:prstGeom prst="chevron">
          <a:avLst/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Shaun</a:t>
          </a:r>
          <a:endParaRPr lang="en-US" sz="4800" kern="1200" dirty="0"/>
        </a:p>
      </dsp:txBody>
      <dsp:txXfrm>
        <a:off x="545465" y="915776"/>
        <a:ext cx="1620605" cy="1080402"/>
      </dsp:txXfrm>
    </dsp:sp>
    <dsp:sp modelId="{0040DBE7-B2D9-4C26-9F19-5F9F46248C21}">
      <dsp:nvSpPr>
        <dsp:cNvPr id="0" name=""/>
        <dsp:cNvSpPr/>
      </dsp:nvSpPr>
      <dsp:spPr>
        <a:xfrm>
          <a:off x="2355141" y="1007610"/>
          <a:ext cx="2241835" cy="896734"/>
        </a:xfrm>
        <a:prstGeom prst="chevron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</a:rPr>
            <a:t>User Interface Hardware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2803508" y="1007610"/>
        <a:ext cx="1345101" cy="896734"/>
      </dsp:txXfrm>
    </dsp:sp>
    <dsp:sp modelId="{A854BE3F-2B8D-4BB3-B369-89A885DD767A}">
      <dsp:nvSpPr>
        <dsp:cNvPr id="0" name=""/>
        <dsp:cNvSpPr/>
      </dsp:nvSpPr>
      <dsp:spPr>
        <a:xfrm>
          <a:off x="4283120" y="1007610"/>
          <a:ext cx="2241835" cy="896734"/>
        </a:xfrm>
        <a:prstGeom prst="chevron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</a:rPr>
            <a:t>DSP Hardware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4731487" y="1007610"/>
        <a:ext cx="1345101" cy="896734"/>
      </dsp:txXfrm>
    </dsp:sp>
    <dsp:sp modelId="{0E03BEBD-6E16-4036-9838-6224C1081760}">
      <dsp:nvSpPr>
        <dsp:cNvPr id="0" name=""/>
        <dsp:cNvSpPr/>
      </dsp:nvSpPr>
      <dsp:spPr>
        <a:xfrm>
          <a:off x="6211099" y="1007610"/>
          <a:ext cx="2241835" cy="896734"/>
        </a:xfrm>
        <a:prstGeom prst="chevron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</a:rPr>
            <a:t>Power Supply Design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6659466" y="1007610"/>
        <a:ext cx="1345101" cy="896734"/>
      </dsp:txXfrm>
    </dsp:sp>
    <dsp:sp modelId="{D4A50B39-5B86-4EB4-9F6D-A1A6A1C94207}">
      <dsp:nvSpPr>
        <dsp:cNvPr id="0" name=""/>
        <dsp:cNvSpPr/>
      </dsp:nvSpPr>
      <dsp:spPr>
        <a:xfrm>
          <a:off x="5264" y="2147435"/>
          <a:ext cx="2701007" cy="1080402"/>
        </a:xfrm>
        <a:prstGeom prst="chevron">
          <a:avLst/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Jan</a:t>
          </a:r>
          <a:endParaRPr lang="en-US" sz="4800" kern="1200" dirty="0"/>
        </a:p>
      </dsp:txBody>
      <dsp:txXfrm>
        <a:off x="545465" y="2147435"/>
        <a:ext cx="1620605" cy="1080402"/>
      </dsp:txXfrm>
    </dsp:sp>
    <dsp:sp modelId="{4AE0E296-ED46-41BE-9792-DB0509A77516}">
      <dsp:nvSpPr>
        <dsp:cNvPr id="0" name=""/>
        <dsp:cNvSpPr/>
      </dsp:nvSpPr>
      <dsp:spPr>
        <a:xfrm>
          <a:off x="2355141" y="2239269"/>
          <a:ext cx="2241835" cy="896734"/>
        </a:xfrm>
        <a:prstGeom prst="chevron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</a:rPr>
            <a:t>User Interface Software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2803508" y="2239269"/>
        <a:ext cx="1345101" cy="896734"/>
      </dsp:txXfrm>
    </dsp:sp>
    <dsp:sp modelId="{C65A7D7B-810A-4A14-B808-4A0F43891774}">
      <dsp:nvSpPr>
        <dsp:cNvPr id="0" name=""/>
        <dsp:cNvSpPr/>
      </dsp:nvSpPr>
      <dsp:spPr>
        <a:xfrm>
          <a:off x="4283120" y="2239269"/>
          <a:ext cx="2241835" cy="896734"/>
        </a:xfrm>
        <a:prstGeom prst="chevron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</a:rPr>
            <a:t>DSP Software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4731487" y="2239269"/>
        <a:ext cx="1345101" cy="896734"/>
      </dsp:txXfrm>
    </dsp:sp>
    <dsp:sp modelId="{FDE99DBE-E1BB-4FDF-9AD7-D4C31544C412}">
      <dsp:nvSpPr>
        <dsp:cNvPr id="0" name=""/>
        <dsp:cNvSpPr/>
      </dsp:nvSpPr>
      <dsp:spPr>
        <a:xfrm>
          <a:off x="6211099" y="2239269"/>
          <a:ext cx="2241835" cy="896734"/>
        </a:xfrm>
        <a:prstGeom prst="chevr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</a:rPr>
            <a:t>DSP software Algorithm Simulation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6659466" y="2239269"/>
        <a:ext cx="1345101" cy="896734"/>
      </dsp:txXfrm>
    </dsp:sp>
    <dsp:sp modelId="{3BAE34F5-892D-486A-812C-C85040F258BA}">
      <dsp:nvSpPr>
        <dsp:cNvPr id="0" name=""/>
        <dsp:cNvSpPr/>
      </dsp:nvSpPr>
      <dsp:spPr>
        <a:xfrm>
          <a:off x="5264" y="3379094"/>
          <a:ext cx="2701007" cy="1080402"/>
        </a:xfrm>
        <a:prstGeom prst="chevron">
          <a:avLst/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Matt</a:t>
          </a:r>
          <a:endParaRPr lang="en-US" sz="4800" kern="1200" dirty="0"/>
        </a:p>
      </dsp:txBody>
      <dsp:txXfrm>
        <a:off x="545465" y="3379094"/>
        <a:ext cx="1620605" cy="1080402"/>
      </dsp:txXfrm>
    </dsp:sp>
    <dsp:sp modelId="{82D27DEF-9256-41DC-AC97-2F8EF3EABD22}">
      <dsp:nvSpPr>
        <dsp:cNvPr id="0" name=""/>
        <dsp:cNvSpPr/>
      </dsp:nvSpPr>
      <dsp:spPr>
        <a:xfrm>
          <a:off x="2355141" y="3470929"/>
          <a:ext cx="2241835" cy="896734"/>
        </a:xfrm>
        <a:prstGeom prst="chevron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</a:rPr>
            <a:t>Digital to Analog Converter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2803508" y="3470929"/>
        <a:ext cx="1345101" cy="896734"/>
      </dsp:txXfrm>
    </dsp:sp>
    <dsp:sp modelId="{6EC23131-53B5-41EC-813E-279051D507DA}">
      <dsp:nvSpPr>
        <dsp:cNvPr id="0" name=""/>
        <dsp:cNvSpPr/>
      </dsp:nvSpPr>
      <dsp:spPr>
        <a:xfrm>
          <a:off x="4283120" y="3470929"/>
          <a:ext cx="2241835" cy="896734"/>
        </a:xfrm>
        <a:prstGeom prst="chevron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</a:rPr>
            <a:t>Analog to Digital Converter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4731487" y="3470929"/>
        <a:ext cx="1345101" cy="896734"/>
      </dsp:txXfrm>
    </dsp:sp>
    <dsp:sp modelId="{34FFEF5F-4EFC-4B1E-8D20-EDCBCC11B8FD}">
      <dsp:nvSpPr>
        <dsp:cNvPr id="0" name=""/>
        <dsp:cNvSpPr/>
      </dsp:nvSpPr>
      <dsp:spPr>
        <a:xfrm>
          <a:off x="6211099" y="3470929"/>
          <a:ext cx="2241835" cy="896734"/>
        </a:xfrm>
        <a:prstGeom prst="chevr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</a:rPr>
            <a:t>Algorithms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6659466" y="3470929"/>
        <a:ext cx="1345101" cy="896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23FDD-3748-4CE3-B5DE-306A11EF7853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E4F6B-9DE1-40A0-81DC-165FE2815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4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 units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E4F6B-9DE1-40A0-81DC-165FE281588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20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this slide out </a:t>
            </a:r>
          </a:p>
          <a:p>
            <a:r>
              <a:rPr lang="en-US" dirty="0" smtClean="0"/>
              <a:t>13.5 -&gt; 12.3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E4F6B-9DE1-40A0-81DC-165FE281588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39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Hardware design 55% back off</a:t>
            </a:r>
          </a:p>
          <a:p>
            <a:r>
              <a:rPr lang="en-US" dirty="0" smtClean="0"/>
              <a:t>Add %’s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E4F6B-9DE1-40A0-81DC-165FE281588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7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5E4F9-8454-4671-AB0A-66C02C75C0CC}" type="datetimeFigureOut">
              <a:rPr lang="fr-FR"/>
              <a:pPr>
                <a:defRPr/>
              </a:pPr>
              <a:t>29/05/2014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91E04-2D93-4E42-BE5D-F758A19322E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801C8-F489-4919-B54D-C813F0A9B1C4}" type="datetimeFigureOut">
              <a:rPr lang="fr-FR"/>
              <a:pPr>
                <a:defRPr/>
              </a:pPr>
              <a:t>29/05/2014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3F629-91D6-4915-B857-9B8096E5ACA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C1DFB-A06B-41AE-B5F2-4A55B4105178}" type="datetimeFigureOut">
              <a:rPr lang="fr-FR"/>
              <a:pPr>
                <a:defRPr/>
              </a:pPr>
              <a:t>29/05/2014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829DC-EB8D-49CD-B05D-68B7B1BEEBF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5F607-52CA-44D1-9FF1-0DC56C4203F3}" type="datetimeFigureOut">
              <a:rPr lang="fr-FR"/>
              <a:pPr>
                <a:defRPr/>
              </a:pPr>
              <a:t>29/05/2014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E0BD9-D8EE-4E1C-B813-C4A983F6302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BE857-3407-4C9D-8F6E-6F63928922CB}" type="datetimeFigureOut">
              <a:rPr lang="fr-FR"/>
              <a:pPr>
                <a:defRPr/>
              </a:pPr>
              <a:t>29/05/2014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76A2-DF4D-4C98-9540-2872F287026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EC0CB-C5EC-4F67-9FA6-46CEE71527C9}" type="datetimeFigureOut">
              <a:rPr lang="fr-FR"/>
              <a:pPr>
                <a:defRPr/>
              </a:pPr>
              <a:t>29/05/2014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85496-8C90-4E7B-9B36-645716F7959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88186-D498-4DD2-9A20-2E76F348BA39}" type="datetimeFigureOut">
              <a:rPr lang="fr-FR"/>
              <a:pPr>
                <a:defRPr/>
              </a:pPr>
              <a:t>29/05/2014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0BFA7-4CE7-4C98-98D7-D9ACA5B14CC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9928A-E81B-4330-A680-7BA788F19E80}" type="datetimeFigureOut">
              <a:rPr lang="fr-FR"/>
              <a:pPr>
                <a:defRPr/>
              </a:pPr>
              <a:t>29/05/2014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3164-11F5-4838-B0D3-08D3C1864A5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F5E83-78AC-4F9C-B6E2-3C62F3C767D1}" type="datetimeFigureOut">
              <a:rPr lang="fr-FR"/>
              <a:pPr>
                <a:defRPr/>
              </a:pPr>
              <a:t>29/05/2014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7BD33-05E8-4596-AE31-ED02781569A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880C-FE63-4E29-8D09-D69C3C113240}" type="datetimeFigureOut">
              <a:rPr lang="fr-FR"/>
              <a:pPr>
                <a:defRPr/>
              </a:pPr>
              <a:t>29/05/2014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E47CC-7066-43FA-8A18-4C1EB8E1EFE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0E285-11A2-46AE-B6FB-06EE4B9E41A6}" type="datetimeFigureOut">
              <a:rPr lang="fr-FR"/>
              <a:pPr>
                <a:defRPr/>
              </a:pPr>
              <a:t>29/05/2014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9206E-872F-4216-9195-860E6AAEBB7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8554E6-5AF6-4F2B-97A2-976844F44B5E}" type="datetimeFigureOut">
              <a:rPr lang="fr-FR"/>
              <a:pPr>
                <a:defRPr/>
              </a:pPr>
              <a:t>29/05/2014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C51E57-7926-4CB4-A9A3-D79A15FCEAF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jpe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1571625" y="1504950"/>
            <a:ext cx="6629400" cy="1143000"/>
          </a:xfrm>
        </p:spPr>
        <p:txBody>
          <a:bodyPr/>
          <a:lstStyle/>
          <a:p>
            <a:pPr algn="r"/>
            <a:r>
              <a:rPr lang="fr-CA" dirty="0" smtClean="0">
                <a:solidFill>
                  <a:schemeClr val="bg1"/>
                </a:solidFill>
              </a:rPr>
              <a:t>Digital Guitar Amplifier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14500" y="2357438"/>
            <a:ext cx="5900738" cy="571500"/>
          </a:xfrm>
        </p:spPr>
        <p:txBody>
          <a:bodyPr rtlCol="0">
            <a:normAutofit lnSpcReduction="100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dirty="0" smtClean="0">
                <a:solidFill>
                  <a:schemeClr val="bg1"/>
                </a:solidFill>
              </a:rPr>
              <a:t>Group 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96038" y="53340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Shaun Caraway, EE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Matt Evens, EE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Jan Nevarez, CpE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Amplifier and speaker cabinet modelling</a:t>
            </a:r>
            <a:endParaRPr lang="fr-CA" dirty="0" smtClean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752600" y="1676400"/>
            <a:ext cx="213360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Power Supply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2400" y="3124200"/>
            <a:ext cx="213360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Preamplifier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00400" y="3129810"/>
            <a:ext cx="213360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Power Amplifier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6" name="Elbow Connector 15"/>
          <p:cNvCxnSpPr>
            <a:endCxn id="10" idx="0"/>
          </p:cNvCxnSpPr>
          <p:nvPr/>
        </p:nvCxnSpPr>
        <p:spPr>
          <a:xfrm rot="10800000" flipV="1">
            <a:off x="1219200" y="2849562"/>
            <a:ext cx="1608848" cy="27463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16200000" flipH="1">
            <a:off x="3273795" y="2125662"/>
            <a:ext cx="539010" cy="14478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324600" y="3129810"/>
            <a:ext cx="213360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Speaker Cabinet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2" name="Straight Arrow Connector 21"/>
          <p:cNvCxnSpPr>
            <a:stCxn id="10" idx="3"/>
            <a:endCxn id="11" idx="1"/>
          </p:cNvCxnSpPr>
          <p:nvPr/>
        </p:nvCxnSpPr>
        <p:spPr>
          <a:xfrm>
            <a:off x="2286000" y="3581400"/>
            <a:ext cx="914400" cy="5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3"/>
            <a:endCxn id="21" idx="1"/>
          </p:cNvCxnSpPr>
          <p:nvPr/>
        </p:nvCxnSpPr>
        <p:spPr>
          <a:xfrm>
            <a:off x="5334000" y="3587010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6324600" y="4953000"/>
            <a:ext cx="213360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Effects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7" name="Straight Arrow Connector 26"/>
          <p:cNvCxnSpPr>
            <a:stCxn id="21" idx="2"/>
            <a:endCxn id="26" idx="0"/>
          </p:cNvCxnSpPr>
          <p:nvPr/>
        </p:nvCxnSpPr>
        <p:spPr>
          <a:xfrm>
            <a:off x="7391400" y="4044210"/>
            <a:ext cx="0" cy="908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80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Reference Amplifier</a:t>
            </a:r>
            <a:endParaRPr lang="fr-CA" dirty="0" smtClean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81" y="2590800"/>
            <a:ext cx="8314319" cy="2819400"/>
          </a:xfrm>
        </p:spPr>
      </p:pic>
    </p:spTree>
    <p:extLst>
      <p:ext uri="{BB962C8B-B14F-4D97-AF65-F5344CB8AC3E}">
        <p14:creationId xmlns:p14="http://schemas.microsoft.com/office/powerpoint/2010/main" val="179320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35" y="2801395"/>
            <a:ext cx="8183220" cy="236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User Interface </a:t>
            </a:r>
            <a:r>
              <a:rPr lang="fr-CA" dirty="0" err="1" smtClean="0">
                <a:solidFill>
                  <a:schemeClr val="bg1"/>
                </a:solidFill>
              </a:rPr>
              <a:t>Subsystem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" y="1828800"/>
            <a:ext cx="2752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Black" pitchFamily="34" charset="0"/>
              </a:rPr>
              <a:t>Front of Device</a:t>
            </a:r>
            <a:endParaRPr lang="en-US" sz="2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cxnSp>
        <p:nvCxnSpPr>
          <p:cNvPr id="31" name="Straight Arrow Connector 30"/>
          <p:cNvCxnSpPr>
            <a:stCxn id="30" idx="2"/>
          </p:cNvCxnSpPr>
          <p:nvPr/>
        </p:nvCxnSpPr>
        <p:spPr>
          <a:xfrm>
            <a:off x="2061914" y="2290465"/>
            <a:ext cx="2517014" cy="4527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942108" y="3124200"/>
            <a:ext cx="3020291" cy="1371600"/>
          </a:xfrm>
          <a:prstGeom prst="roundRect">
            <a:avLst/>
          </a:prstGeom>
          <a:solidFill>
            <a:schemeClr val="accent4">
              <a:alpha val="48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2452254" y="4724400"/>
            <a:ext cx="1455903" cy="1296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67006" y="5498068"/>
            <a:ext cx="2281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LCD Module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8157" y="6021288"/>
            <a:ext cx="5083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prstClr val="black"/>
                </a:solidFill>
              </a:rPr>
              <a:t>264 by 64 pixel LCD </a:t>
            </a:r>
            <a:r>
              <a:rPr lang="fr-CA" dirty="0" smtClean="0">
                <a:solidFill>
                  <a:prstClr val="black"/>
                </a:solidFill>
              </a:rPr>
              <a:t>module to display menue</a:t>
            </a:r>
          </a:p>
          <a:p>
            <a:r>
              <a:rPr lang="fr-CA" dirty="0" smtClean="0">
                <a:solidFill>
                  <a:prstClr val="black"/>
                </a:solidFill>
              </a:rPr>
              <a:t>Options to the user.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9" name="Picture 2" descr="http://www.newhavendisplay.com/images/nhd-24064wg-atfh-vz-fro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5" y="5448189"/>
            <a:ext cx="2948175" cy="139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13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35" y="2801395"/>
            <a:ext cx="8183220" cy="236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User Interface </a:t>
            </a:r>
            <a:r>
              <a:rPr lang="fr-CA" dirty="0" err="1" smtClean="0">
                <a:solidFill>
                  <a:schemeClr val="bg1"/>
                </a:solidFill>
              </a:rPr>
              <a:t>Subsystem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062845" y="3276600"/>
            <a:ext cx="2566555" cy="1219200"/>
          </a:xfrm>
          <a:prstGeom prst="roundRect">
            <a:avLst/>
          </a:prstGeom>
          <a:solidFill>
            <a:srgbClr val="7030A0">
              <a:alpha val="39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28800" y="5558135"/>
            <a:ext cx="2393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Arial Black" pitchFamily="34" charset="0"/>
              </a:rPr>
              <a:t>CONTROLS</a:t>
            </a:r>
          </a:p>
        </p:txBody>
      </p:sp>
      <p:cxnSp>
        <p:nvCxnSpPr>
          <p:cNvPr id="29" name="Straight Arrow Connector 28"/>
          <p:cNvCxnSpPr>
            <a:stCxn id="28" idx="3"/>
          </p:cNvCxnSpPr>
          <p:nvPr/>
        </p:nvCxnSpPr>
        <p:spPr>
          <a:xfrm flipV="1">
            <a:off x="4222660" y="4648200"/>
            <a:ext cx="1078435" cy="11715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85800" y="1828800"/>
            <a:ext cx="2752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Black" pitchFamily="34" charset="0"/>
              </a:rPr>
              <a:t>Front of Device</a:t>
            </a:r>
            <a:endParaRPr lang="en-US" sz="2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cxnSp>
        <p:nvCxnSpPr>
          <p:cNvPr id="31" name="Straight Arrow Connector 30"/>
          <p:cNvCxnSpPr>
            <a:stCxn id="30" idx="2"/>
          </p:cNvCxnSpPr>
          <p:nvPr/>
        </p:nvCxnSpPr>
        <p:spPr>
          <a:xfrm>
            <a:off x="2061914" y="2290465"/>
            <a:ext cx="2517014" cy="4527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804555" y="6034932"/>
            <a:ext cx="5711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4 buttons </a:t>
            </a:r>
            <a:r>
              <a:rPr lang="en-US" dirty="0" err="1" smtClean="0">
                <a:solidFill>
                  <a:prstClr val="black"/>
                </a:solidFill>
              </a:rPr>
              <a:t>aranged</a:t>
            </a:r>
            <a:r>
              <a:rPr lang="en-US" dirty="0" smtClean="0">
                <a:solidFill>
                  <a:prstClr val="black"/>
                </a:solidFill>
              </a:rPr>
              <a:t> in a </a:t>
            </a:r>
            <a:r>
              <a:rPr lang="en-US" dirty="0" err="1" smtClean="0">
                <a:solidFill>
                  <a:prstClr val="black"/>
                </a:solidFill>
              </a:rPr>
              <a:t>dimond</a:t>
            </a:r>
            <a:r>
              <a:rPr lang="en-US" dirty="0" smtClean="0">
                <a:solidFill>
                  <a:prstClr val="black"/>
                </a:solidFill>
              </a:rPr>
              <a:t> for </a:t>
            </a:r>
            <a:r>
              <a:rPr lang="en-US" dirty="0" err="1" smtClean="0">
                <a:solidFill>
                  <a:prstClr val="black"/>
                </a:solidFill>
              </a:rPr>
              <a:t>directionnel</a:t>
            </a:r>
            <a:r>
              <a:rPr lang="en-US" dirty="0" smtClean="0">
                <a:solidFill>
                  <a:prstClr val="black"/>
                </a:solidFill>
              </a:rPr>
              <a:t> control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2 buttons for Select and De-Select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3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User Interface </a:t>
            </a:r>
            <a:r>
              <a:rPr lang="fr-CA" dirty="0" err="1" smtClean="0">
                <a:solidFill>
                  <a:schemeClr val="bg1"/>
                </a:solidFill>
              </a:rPr>
              <a:t>Schematic</a:t>
            </a:r>
            <a:endParaRPr lang="en-US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96852"/>
            <a:ext cx="655662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717" y="2981588"/>
            <a:ext cx="2669647" cy="24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54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User Interface </a:t>
            </a:r>
            <a:r>
              <a:rPr lang="fr-CA" dirty="0" err="1" smtClean="0">
                <a:solidFill>
                  <a:schemeClr val="bg1"/>
                </a:solidFill>
              </a:rPr>
              <a:t>Subsystem</a:t>
            </a:r>
            <a:r>
              <a:rPr lang="fr-CA" dirty="0" smtClean="0">
                <a:solidFill>
                  <a:schemeClr val="bg1"/>
                </a:solidFill>
              </a:rPr>
              <a:t> PCB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17797" y="168203"/>
            <a:ext cx="4908405" cy="792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58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User Interface </a:t>
            </a:r>
            <a:r>
              <a:rPr lang="fr-CA" dirty="0" err="1" smtClean="0">
                <a:solidFill>
                  <a:schemeClr val="bg1"/>
                </a:solidFill>
              </a:rPr>
              <a:t>Subsystem</a:t>
            </a:r>
            <a:r>
              <a:rPr lang="fr-CA" dirty="0" smtClean="0">
                <a:solidFill>
                  <a:schemeClr val="bg1"/>
                </a:solidFill>
              </a:rPr>
              <a:t> PCB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9197" y="1005780"/>
            <a:ext cx="5122228" cy="634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34132" y="1828800"/>
            <a:ext cx="2141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MCU Board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562" y="1585792"/>
            <a:ext cx="4011038" cy="5043607"/>
          </a:xfrm>
          <a:prstGeom prst="roundRect">
            <a:avLst/>
          </a:prstGeom>
          <a:solidFill>
            <a:schemeClr val="accent4">
              <a:alpha val="71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429000" y="2438400"/>
            <a:ext cx="4114800" cy="1828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53200" y="2971800"/>
            <a:ext cx="26837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Will use the MP430G2553 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to control the LCD module, 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receive input from the user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 via external buttons and 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send commands to the 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C6657 DSP over the SPI</a:t>
            </a:r>
          </a:p>
        </p:txBody>
      </p:sp>
    </p:spTree>
    <p:extLst>
      <p:ext uri="{BB962C8B-B14F-4D97-AF65-F5344CB8AC3E}">
        <p14:creationId xmlns:p14="http://schemas.microsoft.com/office/powerpoint/2010/main" val="38228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User Interface </a:t>
            </a:r>
            <a:r>
              <a:rPr lang="fr-CA" dirty="0" err="1" smtClean="0">
                <a:solidFill>
                  <a:schemeClr val="bg1"/>
                </a:solidFill>
              </a:rPr>
              <a:t>Subsystem</a:t>
            </a:r>
            <a:r>
              <a:rPr lang="fr-CA" dirty="0" smtClean="0">
                <a:solidFill>
                  <a:schemeClr val="bg1"/>
                </a:solidFill>
              </a:rPr>
              <a:t>  PCB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9197" y="1005780"/>
            <a:ext cx="5122228" cy="634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477000" y="2971800"/>
            <a:ext cx="2707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Black" pitchFamily="34" charset="0"/>
              </a:rPr>
              <a:t>Controls Board</a:t>
            </a:r>
            <a:endParaRPr lang="en-US" sz="2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 flipH="1">
            <a:off x="6582400" y="3433465"/>
            <a:ext cx="1248401" cy="5289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012603" y="1614976"/>
            <a:ext cx="2328020" cy="4862024"/>
          </a:xfrm>
          <a:prstGeom prst="roundRect">
            <a:avLst/>
          </a:prstGeom>
          <a:solidFill>
            <a:schemeClr val="accent4">
              <a:alpha val="63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23399" y="4045988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Used to </a:t>
            </a:r>
            <a:r>
              <a:rPr lang="en-US" dirty="0" smtClean="0">
                <a:solidFill>
                  <a:prstClr val="black"/>
                </a:solidFill>
              </a:rPr>
              <a:t>implement the user controls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6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User Interface </a:t>
            </a:r>
            <a:r>
              <a:rPr lang="fr-CA" dirty="0" err="1" smtClean="0">
                <a:solidFill>
                  <a:schemeClr val="bg1"/>
                </a:solidFill>
              </a:rPr>
              <a:t>Subsystem</a:t>
            </a:r>
            <a:r>
              <a:rPr lang="fr-CA" dirty="0" smtClean="0">
                <a:solidFill>
                  <a:schemeClr val="bg1"/>
                </a:solidFill>
              </a:rPr>
              <a:t>  PCB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9197" y="1005780"/>
            <a:ext cx="5122228" cy="634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00800" y="1905000"/>
            <a:ext cx="24288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79646">
                    <a:lumMod val="75000"/>
                  </a:srgbClr>
                </a:solidFill>
              </a:rPr>
              <a:t>Connection for LCD </a:t>
            </a:r>
          </a:p>
          <a:p>
            <a:r>
              <a:rPr lang="en-US" b="1" dirty="0" smtClean="0">
                <a:solidFill>
                  <a:srgbClr val="F79646">
                    <a:lumMod val="75000"/>
                  </a:srgbClr>
                </a:solidFill>
              </a:rPr>
              <a:t>Module</a:t>
            </a:r>
          </a:p>
          <a:p>
            <a:endParaRPr lang="en-US" b="1" dirty="0">
              <a:solidFill>
                <a:srgbClr val="F79646">
                  <a:lumMod val="75000"/>
                </a:srgbClr>
              </a:solidFill>
            </a:endParaRPr>
          </a:p>
          <a:p>
            <a:endParaRPr lang="en-US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26309" y="2301448"/>
            <a:ext cx="533400" cy="734884"/>
          </a:xfrm>
          <a:prstGeom prst="roundRect">
            <a:avLst/>
          </a:prstGeom>
          <a:solidFill>
            <a:schemeClr val="accent6">
              <a:lumMod val="50000"/>
              <a:alpha val="28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266700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MSP430G2553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43000" y="3965299"/>
            <a:ext cx="533400" cy="603802"/>
          </a:xfrm>
          <a:prstGeom prst="roundRect">
            <a:avLst/>
          </a:prstGeom>
          <a:solidFill>
            <a:srgbClr val="00B050">
              <a:alpha val="28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53311" y="5562600"/>
            <a:ext cx="1066800" cy="609600"/>
          </a:xfrm>
          <a:prstGeom prst="roundRect">
            <a:avLst/>
          </a:prstGeom>
          <a:solidFill>
            <a:schemeClr val="accent5">
              <a:alpha val="28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ACC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0800" y="3143934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Connection for SPI 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7000" y="3697069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Connection for  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Control board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14600" y="3597856"/>
            <a:ext cx="1097509" cy="1431343"/>
          </a:xfrm>
          <a:prstGeom prst="roundRect">
            <a:avLst/>
          </a:prstGeom>
          <a:solidFill>
            <a:schemeClr val="accent6">
              <a:lumMod val="50000"/>
              <a:alpha val="28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89689" y="3249627"/>
            <a:ext cx="648511" cy="2160573"/>
          </a:xfrm>
          <a:prstGeom prst="roundRect">
            <a:avLst/>
          </a:prstGeom>
          <a:solidFill>
            <a:schemeClr val="accent4">
              <a:lumMod val="75000"/>
              <a:alpha val="74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495800" y="2321740"/>
            <a:ext cx="648511" cy="2160573"/>
          </a:xfrm>
          <a:prstGeom prst="roundRect">
            <a:avLst/>
          </a:prstGeom>
          <a:solidFill>
            <a:schemeClr val="accent4">
              <a:lumMod val="75000"/>
              <a:alpha val="74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342745" y="5562600"/>
            <a:ext cx="1097509" cy="609600"/>
          </a:xfrm>
          <a:prstGeom prst="roundRect">
            <a:avLst/>
          </a:prstGeom>
          <a:solidFill>
            <a:schemeClr val="accent3">
              <a:alpha val="27843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23915" y="4419600"/>
            <a:ext cx="1629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BBB59">
                    <a:lumMod val="50000"/>
                  </a:srgbClr>
                </a:solidFill>
              </a:rPr>
              <a:t>14-PIN JTAG </a:t>
            </a:r>
          </a:p>
          <a:p>
            <a:r>
              <a:rPr lang="en-US" b="1" dirty="0" smtClean="0">
                <a:solidFill>
                  <a:srgbClr val="9BBB59">
                    <a:lumMod val="50000"/>
                  </a:srgbClr>
                </a:solidFill>
              </a:rPr>
              <a:t>Connection</a:t>
            </a:r>
            <a:endParaRPr lang="en-US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676400" y="2016940"/>
            <a:ext cx="1097509" cy="609600"/>
          </a:xfrm>
          <a:prstGeom prst="roundRect">
            <a:avLst/>
          </a:prstGeom>
          <a:solidFill>
            <a:srgbClr val="EE0000">
              <a:alpha val="27843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3902" y="5211102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External Power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5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User Interface </a:t>
            </a:r>
            <a:r>
              <a:rPr lang="fr-CA" dirty="0" err="1" smtClean="0">
                <a:solidFill>
                  <a:schemeClr val="bg1"/>
                </a:solidFill>
              </a:rPr>
              <a:t>Subsystem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105399"/>
            <a:ext cx="85331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Having the Buttons mounted on their own board separate from the rest of the user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interface will allow the controls to be placed in various locations once the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housing design has been completed.</a:t>
            </a:r>
          </a:p>
        </p:txBody>
      </p:sp>
      <p:sp>
        <p:nvSpPr>
          <p:cNvPr id="6" name="Rectangle 5"/>
          <p:cNvSpPr/>
          <p:nvPr/>
        </p:nvSpPr>
        <p:spPr>
          <a:xfrm>
            <a:off x="619328" y="4572000"/>
            <a:ext cx="2707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Black" pitchFamily="34" charset="0"/>
              </a:rPr>
              <a:t>Controls Board</a:t>
            </a:r>
            <a:endParaRPr lang="en-US" sz="2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12876"/>
            <a:ext cx="73723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514600" y="3733800"/>
            <a:ext cx="1981200" cy="8382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22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143000"/>
          </a:xfrm>
        </p:spPr>
        <p:txBody>
          <a:bodyPr/>
          <a:lstStyle/>
          <a:p>
            <a:pPr algn="l"/>
            <a:r>
              <a:rPr lang="fr-CA" dirty="0" smtClean="0"/>
              <a:t>Motivation and Value of Project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24000"/>
            <a:ext cx="6615112" cy="5181600"/>
          </a:xfrm>
        </p:spPr>
      </p:pic>
    </p:spTree>
    <p:extLst>
      <p:ext uri="{BB962C8B-B14F-4D97-AF65-F5344CB8AC3E}">
        <p14:creationId xmlns:p14="http://schemas.microsoft.com/office/powerpoint/2010/main" val="66471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DSP </a:t>
            </a:r>
            <a:r>
              <a:rPr lang="fr-CA" dirty="0" err="1" smtClean="0">
                <a:solidFill>
                  <a:schemeClr val="bg1"/>
                </a:solidFill>
              </a:rPr>
              <a:t>Subsystem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/>
          </p:nvPr>
        </p:nvGraphicFramePr>
        <p:xfrm>
          <a:off x="6784" y="1556792"/>
          <a:ext cx="9137216" cy="5301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2979"/>
                <a:gridCol w="2526466"/>
                <a:gridCol w="1907771"/>
              </a:tblGrid>
              <a:tr h="553185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TMS320C6657-2 x</a:t>
                      </a:r>
                      <a:r>
                        <a:rPr lang="en-US" baseline="0" dirty="0" smtClean="0"/>
                        <a:t> Core </a:t>
                      </a:r>
                      <a:r>
                        <a:rPr lang="en-US" dirty="0" smtClean="0"/>
                        <a:t>Digital</a:t>
                      </a:r>
                      <a:r>
                        <a:rPr lang="en-US" baseline="0" dirty="0" smtClean="0"/>
                        <a:t> Signal Processor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008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480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Peripherals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On-Chip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smtClean="0"/>
                        <a:t>Memory 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Operating</a:t>
                      </a:r>
                      <a:r>
                        <a:rPr lang="en-US" sz="1600" b="1" baseline="0" dirty="0" smtClean="0"/>
                        <a:t> Voltages</a:t>
                      </a:r>
                      <a:endParaRPr lang="en-US" sz="1600" b="1" dirty="0"/>
                    </a:p>
                  </a:txBody>
                  <a:tcPr/>
                </a:tc>
              </a:tr>
              <a:tr h="474802"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2xExternal</a:t>
                      </a:r>
                      <a:r>
                        <a:rPr lang="en-US" sz="1050" b="1" baseline="0" dirty="0" smtClean="0"/>
                        <a:t> Memory Interface 16 and 32 bit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L1-Cahe</a:t>
                      </a:r>
                      <a:r>
                        <a:rPr lang="en-US" sz="1050" b="1" baseline="0" dirty="0" smtClean="0"/>
                        <a:t> 32KB data and 32KB Program per core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Core</a:t>
                      </a:r>
                      <a:r>
                        <a:rPr lang="en-US" sz="1050" b="1" baseline="0" dirty="0" smtClean="0"/>
                        <a:t> Supply 0.9 to 1.1V SmartReflex</a:t>
                      </a:r>
                      <a:endParaRPr lang="en-US" sz="1050" b="1" dirty="0"/>
                    </a:p>
                  </a:txBody>
                  <a:tcPr/>
                </a:tc>
              </a:tr>
              <a:tr h="474802"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32 x General</a:t>
                      </a:r>
                      <a:r>
                        <a:rPr lang="en-US" sz="1050" b="1" baseline="0" dirty="0" smtClean="0"/>
                        <a:t> Input Output Pins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L2-Cache 3072 KB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CVDD-1V</a:t>
                      </a:r>
                      <a:r>
                        <a:rPr lang="en-US" sz="1050" b="1" baseline="0" dirty="0" smtClean="0"/>
                        <a:t> for internal memory</a:t>
                      </a:r>
                      <a:endParaRPr lang="en-US" sz="1050" b="1" dirty="0"/>
                    </a:p>
                  </a:txBody>
                  <a:tcPr/>
                </a:tc>
              </a:tr>
              <a:tr h="474802"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1x Universal</a:t>
                      </a:r>
                      <a:r>
                        <a:rPr lang="en-US" sz="1050" b="1" baseline="0" dirty="0" smtClean="0"/>
                        <a:t> Parallel Port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L3-</a:t>
                      </a:r>
                      <a:r>
                        <a:rPr lang="en-US" sz="1050" b="1" baseline="0" dirty="0" smtClean="0"/>
                        <a:t> Shared 1024KB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DVDD-1.8V for LVCMOS buffers and internal</a:t>
                      </a:r>
                      <a:r>
                        <a:rPr lang="en-US" sz="1050" b="1" baseline="0" dirty="0" smtClean="0"/>
                        <a:t> PLLs</a:t>
                      </a:r>
                      <a:endParaRPr lang="en-US" sz="1050" b="1" dirty="0"/>
                    </a:p>
                  </a:txBody>
                  <a:tcPr/>
                </a:tc>
              </a:tr>
              <a:tr h="474802"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1x I^2C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DVD-1.5V</a:t>
                      </a:r>
                      <a:r>
                        <a:rPr lang="en-US" sz="1050" b="1" baseline="0" dirty="0" smtClean="0"/>
                        <a:t> for the DDR3 IP buffers</a:t>
                      </a:r>
                      <a:endParaRPr lang="en-US" sz="1050" b="1" dirty="0"/>
                    </a:p>
                  </a:txBody>
                  <a:tcPr/>
                </a:tc>
              </a:tr>
              <a:tr h="474802"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2x Universal Asynchronous Receiver/ Transmitter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/>
                </a:tc>
              </a:tr>
              <a:tr h="474802"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1xSerial Port interface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</a:tr>
              <a:tr h="474802"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2xPeripherial Component</a:t>
                      </a:r>
                      <a:r>
                        <a:rPr lang="en-US" sz="1050" b="1" baseline="0" dirty="0" smtClean="0"/>
                        <a:t> Interconnect Express 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</a:tr>
              <a:tr h="474802"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4x Serial Rapid Input Output lanes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</a:tr>
              <a:tr h="474802"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1x Ethernet MAC Subsystem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24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DSP </a:t>
            </a:r>
            <a:r>
              <a:rPr lang="fr-CA" dirty="0" err="1" smtClean="0">
                <a:solidFill>
                  <a:schemeClr val="bg1"/>
                </a:solidFill>
              </a:rPr>
              <a:t>Subsystem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10000" y="1981200"/>
            <a:ext cx="1752600" cy="2895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DSP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TMS320C6657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Duel Core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1.00GHz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85800" y="2057400"/>
            <a:ext cx="914400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DDR3 </a:t>
            </a:r>
            <a:r>
              <a:rPr lang="en-US" sz="1400" dirty="0" smtClean="0">
                <a:solidFill>
                  <a:prstClr val="white"/>
                </a:solidFill>
              </a:rPr>
              <a:t>1 G-BIT 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162800" y="3048000"/>
            <a:ext cx="914400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NOR-FLASH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85800" y="3124200"/>
            <a:ext cx="914400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NAND FLASH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62800" y="4114800"/>
            <a:ext cx="914400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prstClr val="white"/>
                </a:solidFill>
              </a:rPr>
              <a:t>User</a:t>
            </a:r>
            <a:r>
              <a:rPr lang="en-US" sz="1100" dirty="0" smtClean="0">
                <a:solidFill>
                  <a:prstClr val="white"/>
                </a:solidFill>
              </a:rPr>
              <a:t> </a:t>
            </a:r>
            <a:r>
              <a:rPr lang="en-US" sz="1100" b="1" dirty="0" smtClean="0">
                <a:solidFill>
                  <a:prstClr val="white"/>
                </a:solidFill>
              </a:rPr>
              <a:t>Interface</a:t>
            </a:r>
            <a:r>
              <a:rPr lang="en-US" sz="1100" dirty="0" smtClean="0">
                <a:solidFill>
                  <a:prstClr val="white"/>
                </a:solidFill>
              </a:rPr>
              <a:t> </a:t>
            </a:r>
            <a:r>
              <a:rPr lang="en-US" sz="1100" b="1" dirty="0" smtClean="0">
                <a:solidFill>
                  <a:prstClr val="white"/>
                </a:solidFill>
              </a:rPr>
              <a:t>Subsystem</a:t>
            </a:r>
            <a:endParaRPr lang="en-US" sz="1100" b="1" dirty="0">
              <a:solidFill>
                <a:prstClr val="white"/>
              </a:solidFill>
            </a:endParaRPr>
          </a:p>
        </p:txBody>
      </p:sp>
      <p:cxnSp>
        <p:nvCxnSpPr>
          <p:cNvPr id="30" name="Elbow Connector 29"/>
          <p:cNvCxnSpPr/>
          <p:nvPr/>
        </p:nvCxnSpPr>
        <p:spPr>
          <a:xfrm rot="10800000">
            <a:off x="1600200" y="2362200"/>
            <a:ext cx="2209800" cy="609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 rot="10800000" flipV="1">
            <a:off x="1600200" y="2971800"/>
            <a:ext cx="2209800" cy="685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flipV="1">
            <a:off x="5562600" y="3352800"/>
            <a:ext cx="1600200" cy="381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>
            <a:off x="5562600" y="3733800"/>
            <a:ext cx="1600200" cy="685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7162800" y="1981200"/>
            <a:ext cx="9906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</a:rPr>
              <a:t>Converter Subsystem ADC/DAC</a:t>
            </a:r>
            <a:endParaRPr lang="en-US" sz="1200" b="1" dirty="0">
              <a:solidFill>
                <a:prstClr val="white"/>
              </a:solidFill>
            </a:endParaRPr>
          </a:p>
        </p:txBody>
      </p:sp>
      <p:cxnSp>
        <p:nvCxnSpPr>
          <p:cNvPr id="43" name="Elbow Connector 42"/>
          <p:cNvCxnSpPr/>
          <p:nvPr/>
        </p:nvCxnSpPr>
        <p:spPr>
          <a:xfrm>
            <a:off x="5562600" y="2438400"/>
            <a:ext cx="1600200" cy="1588"/>
          </a:xfrm>
          <a:prstGeom prst="bentConnector3">
            <a:avLst>
              <a:gd name="adj1" fmla="val 50000"/>
            </a:avLst>
          </a:prstGeom>
          <a:ln>
            <a:solidFill>
              <a:srgbClr val="D8669F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562600" y="46482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895600" y="251460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EMIF</a:t>
            </a:r>
            <a:endParaRPr lang="en-US" b="1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38800" y="3288268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/>
              </a:rPr>
              <a:t>SPI</a:t>
            </a:r>
            <a:endParaRPr lang="en-US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38800" y="427886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Calibri"/>
              </a:rPr>
              <a:t>GPIO</a:t>
            </a:r>
            <a:endParaRPr lang="en-US" b="1" dirty="0">
              <a:solidFill>
                <a:srgbClr val="00B0F0"/>
              </a:solidFill>
              <a:latin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38800" y="2145268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8669F"/>
                </a:solidFill>
                <a:latin typeface="Calibri"/>
              </a:rPr>
              <a:t>MCBSP</a:t>
            </a:r>
            <a:endParaRPr lang="en-US" b="1" dirty="0">
              <a:solidFill>
                <a:srgbClr val="D8669F"/>
              </a:solidFill>
              <a:latin typeface="Calibri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821610"/>
              </p:ext>
            </p:extLst>
          </p:nvPr>
        </p:nvGraphicFramePr>
        <p:xfrm>
          <a:off x="-47723" y="4231408"/>
          <a:ext cx="3683619" cy="2617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289"/>
                <a:gridCol w="2184330"/>
              </a:tblGrid>
              <a:tr h="311119">
                <a:tc gridSpan="2">
                  <a:txBody>
                    <a:bodyPr/>
                    <a:lstStyle/>
                    <a:p>
                      <a:r>
                        <a:rPr lang="en-US" sz="1400" b="0" dirty="0" smtClean="0"/>
                        <a:t>Utilized Peripherals</a:t>
                      </a:r>
                      <a:endParaRPr lang="en-US" sz="1400" b="0" dirty="0"/>
                    </a:p>
                  </a:txBody>
                  <a:tcPr>
                    <a:solidFill>
                      <a:srgbClr val="008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0007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Peripheral</a:t>
                      </a:r>
                      <a:r>
                        <a:rPr lang="en-US" sz="1200" b="1" baseline="0" dirty="0" smtClean="0"/>
                        <a:t>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Use</a:t>
                      </a:r>
                      <a:endParaRPr lang="en-US" sz="1200" b="1" dirty="0"/>
                    </a:p>
                  </a:txBody>
                  <a:tcPr/>
                </a:tc>
              </a:tr>
              <a:tr h="217784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EMIFx32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DDR3</a:t>
                      </a:r>
                      <a:endParaRPr lang="en-US" sz="900" dirty="0"/>
                    </a:p>
                  </a:txBody>
                  <a:tcPr/>
                </a:tc>
              </a:tr>
              <a:tr h="217784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EMIFx16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NAND</a:t>
                      </a:r>
                      <a:r>
                        <a:rPr lang="en-US" sz="900" baseline="0" dirty="0" smtClean="0"/>
                        <a:t> Flash for program code storage</a:t>
                      </a:r>
                      <a:endParaRPr lang="en-US" sz="900" dirty="0"/>
                    </a:p>
                  </a:txBody>
                  <a:tcPr/>
                </a:tc>
              </a:tr>
              <a:tr h="217784">
                <a:tc rowSpan="2"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SPI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Communication with user Interface</a:t>
                      </a:r>
                      <a:endParaRPr lang="en-US" sz="900" dirty="0"/>
                    </a:p>
                  </a:txBody>
                  <a:tcPr/>
                </a:tc>
              </a:tr>
              <a:tr h="2177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Interface with NOR-</a:t>
                      </a:r>
                      <a:r>
                        <a:rPr lang="en-US" sz="900" baseline="0" dirty="0" smtClean="0"/>
                        <a:t>Flash for boot Image</a:t>
                      </a:r>
                      <a:endParaRPr lang="en-US" sz="900" dirty="0"/>
                    </a:p>
                  </a:txBody>
                  <a:tcPr/>
                </a:tc>
              </a:tr>
              <a:tr h="217784">
                <a:tc>
                  <a:txBody>
                    <a:bodyPr/>
                    <a:lstStyle/>
                    <a:p>
                      <a:r>
                        <a:rPr lang="en-US" sz="1200" b="0" dirty="0" err="1" smtClean="0"/>
                        <a:t>McBSP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Communication with Converter Subsystem</a:t>
                      </a:r>
                      <a:endParaRPr lang="en-US" sz="900" dirty="0"/>
                    </a:p>
                  </a:txBody>
                  <a:tcPr/>
                </a:tc>
              </a:tr>
              <a:tr h="373343">
                <a:tc rowSpan="2">
                  <a:txBody>
                    <a:bodyPr/>
                    <a:lstStyle/>
                    <a:p>
                      <a:r>
                        <a:rPr lang="en-US" sz="1200" b="0" dirty="0" smtClean="0"/>
                        <a:t>GPIO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Communication</a:t>
                      </a:r>
                      <a:r>
                        <a:rPr lang="en-US" sz="900" baseline="0" dirty="0" smtClean="0"/>
                        <a:t> with User Interface</a:t>
                      </a:r>
                      <a:endParaRPr lang="en-US" sz="900" dirty="0"/>
                    </a:p>
                  </a:txBody>
                  <a:tcPr/>
                </a:tc>
              </a:tr>
              <a:tr h="3733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Communication with Power Sequence MCU</a:t>
                      </a:r>
                      <a:endParaRPr lang="en-US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ounded Rectangle 19"/>
          <p:cNvSpPr/>
          <p:nvPr/>
        </p:nvSpPr>
        <p:spPr>
          <a:xfrm>
            <a:off x="5715000" y="5486400"/>
            <a:ext cx="914400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</a:rPr>
              <a:t>Power Sequence MCU</a:t>
            </a:r>
            <a:endParaRPr lang="en-US" sz="1200" b="1" dirty="0">
              <a:solidFill>
                <a:prstClr val="white"/>
              </a:solidFill>
            </a:endParaRPr>
          </a:p>
        </p:txBody>
      </p:sp>
      <p:cxnSp>
        <p:nvCxnSpPr>
          <p:cNvPr id="27" name="Straight Arrow Connector 26"/>
          <p:cNvCxnSpPr>
            <a:endCxn id="20" idx="0"/>
          </p:cNvCxnSpPr>
          <p:nvPr/>
        </p:nvCxnSpPr>
        <p:spPr>
          <a:xfrm rot="5400000">
            <a:off x="5753894" y="5067300"/>
            <a:ext cx="83740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60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DSP </a:t>
            </a:r>
            <a:r>
              <a:rPr lang="fr-CA" dirty="0" err="1" smtClean="0">
                <a:solidFill>
                  <a:schemeClr val="bg1"/>
                </a:solidFill>
              </a:rPr>
              <a:t>Subsystem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038600" y="3429000"/>
            <a:ext cx="12954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CVDD-1v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038600" y="2286000"/>
            <a:ext cx="12954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CVDD </a:t>
            </a:r>
            <a:r>
              <a:rPr lang="en-US" sz="1600" dirty="0" smtClean="0">
                <a:solidFill>
                  <a:prstClr val="white"/>
                </a:solidFill>
              </a:rPr>
              <a:t>SmartReflex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038600" y="4572000"/>
            <a:ext cx="12954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DVDD-1.8V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038600" y="5715000"/>
            <a:ext cx="12954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CVDD-1.5v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26953" y="4999059"/>
            <a:ext cx="1241442" cy="105887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CLOCK GENRATOR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281725" y="4396594"/>
            <a:ext cx="1204927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 flipV="1">
            <a:off x="2514600" y="2514600"/>
            <a:ext cx="1524000" cy="381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>
            <a:off x="2514600" y="3124200"/>
            <a:ext cx="1524000" cy="5334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514600" y="3352800"/>
            <a:ext cx="6096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2363391" y="4114403"/>
            <a:ext cx="1523206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3124200" y="48768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514600" y="3657600"/>
            <a:ext cx="4572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1752600" y="4876800"/>
            <a:ext cx="24384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2971800" y="60960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57200" y="2819400"/>
            <a:ext cx="21336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Power Sequencing MCU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90" name="Table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759394"/>
              </p:ext>
            </p:extLst>
          </p:nvPr>
        </p:nvGraphicFramePr>
        <p:xfrm>
          <a:off x="5813442" y="2443147"/>
          <a:ext cx="2884528" cy="353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721"/>
                <a:gridCol w="2263807"/>
              </a:tblGrid>
              <a:tr h="507764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Power On Sequencing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2037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Enable</a:t>
                      </a:r>
                      <a:r>
                        <a:rPr lang="en-US" sz="1000" baseline="0" dirty="0" smtClean="0"/>
                        <a:t> CVDD</a:t>
                      </a:r>
                      <a:endParaRPr lang="en-US" sz="1000" dirty="0"/>
                    </a:p>
                  </a:txBody>
                  <a:tcPr/>
                </a:tc>
              </a:tr>
              <a:tr h="29210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/>
                        <a:t>Enable CVDD-1V</a:t>
                      </a:r>
                      <a:endParaRPr lang="en-US" sz="1000" dirty="0"/>
                    </a:p>
                  </a:txBody>
                  <a:tcPr/>
                </a:tc>
              </a:tr>
              <a:tr h="29210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Enable Clock Source</a:t>
                      </a:r>
                      <a:endParaRPr lang="en-US" sz="1000" dirty="0"/>
                    </a:p>
                  </a:txBody>
                  <a:tcPr/>
                </a:tc>
              </a:tr>
              <a:tr h="25559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Enable</a:t>
                      </a:r>
                      <a:r>
                        <a:rPr lang="en-US" sz="1000" baseline="0" dirty="0" smtClean="0"/>
                        <a:t> DVDD-1.8V</a:t>
                      </a:r>
                      <a:endParaRPr lang="en-US" sz="1000" dirty="0" smtClean="0"/>
                    </a:p>
                    <a:p>
                      <a:endParaRPr lang="en-US" sz="1000" dirty="0"/>
                    </a:p>
                  </a:txBody>
                  <a:tcPr/>
                </a:tc>
              </a:tr>
              <a:tr h="40704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Drive the RESETSTAT pin of the C6657 low</a:t>
                      </a:r>
                      <a:endParaRPr lang="en-US" sz="1000" dirty="0"/>
                    </a:p>
                  </a:txBody>
                  <a:tcPr/>
                </a:tc>
              </a:tr>
              <a:tr h="29210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Enable</a:t>
                      </a:r>
                      <a:r>
                        <a:rPr lang="en-US" sz="1000" baseline="0" dirty="0" smtClean="0"/>
                        <a:t> CVDD-1.5V</a:t>
                      </a:r>
                      <a:endParaRPr lang="en-US" sz="1000" dirty="0"/>
                    </a:p>
                  </a:txBody>
                  <a:tcPr/>
                </a:tc>
              </a:tr>
              <a:tr h="29210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Drive the RESET pin</a:t>
                      </a:r>
                      <a:r>
                        <a:rPr lang="en-US" sz="1000" baseline="0" dirty="0" smtClean="0"/>
                        <a:t> of the C6657 high</a:t>
                      </a:r>
                      <a:endParaRPr lang="en-US" sz="1000" dirty="0"/>
                    </a:p>
                  </a:txBody>
                  <a:tcPr/>
                </a:tc>
              </a:tr>
              <a:tr h="25559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Drive the Power On Reset (POR) Pin of the C6657 high</a:t>
                      </a:r>
                      <a:endParaRPr lang="en-US" sz="1000" dirty="0"/>
                    </a:p>
                  </a:txBody>
                  <a:tcPr/>
                </a:tc>
              </a:tr>
              <a:tr h="328617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Drive the RESETFULL pin of the C6657 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5" name="Rounded Rectangle 94"/>
          <p:cNvSpPr/>
          <p:nvPr/>
        </p:nvSpPr>
        <p:spPr>
          <a:xfrm>
            <a:off x="1612872" y="5033997"/>
            <a:ext cx="1060452" cy="98742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TMS320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C6657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8" name="Straight Arrow Connector 97"/>
          <p:cNvCxnSpPr/>
          <p:nvPr/>
        </p:nvCxnSpPr>
        <p:spPr>
          <a:xfrm rot="5400000">
            <a:off x="1541421" y="4414851"/>
            <a:ext cx="116841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32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DSP </a:t>
            </a:r>
            <a:r>
              <a:rPr lang="fr-CA" dirty="0" err="1" smtClean="0">
                <a:solidFill>
                  <a:schemeClr val="bg1"/>
                </a:solidFill>
              </a:rPr>
              <a:t>Subsystem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Schematics</a:t>
            </a:r>
            <a:r>
              <a:rPr lang="fr-CA" dirty="0" smtClean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15" y="1600200"/>
            <a:ext cx="8279371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65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DSP </a:t>
            </a:r>
            <a:r>
              <a:rPr lang="fr-CA" dirty="0" err="1" smtClean="0">
                <a:solidFill>
                  <a:schemeClr val="bg1"/>
                </a:solidFill>
              </a:rPr>
              <a:t>Subsystem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Schematics</a:t>
            </a:r>
            <a:r>
              <a:rPr lang="fr-CA" dirty="0" smtClean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43" y="1600199"/>
            <a:ext cx="8167914" cy="518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47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DSP </a:t>
            </a:r>
            <a:r>
              <a:rPr lang="fr-CA" dirty="0" err="1" smtClean="0">
                <a:solidFill>
                  <a:schemeClr val="bg1"/>
                </a:solidFill>
              </a:rPr>
              <a:t>Subsystem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Schematics</a:t>
            </a:r>
            <a:r>
              <a:rPr lang="fr-CA" dirty="0" smtClean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5" y="1600200"/>
            <a:ext cx="9155031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98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DSP </a:t>
            </a:r>
            <a:r>
              <a:rPr lang="fr-CA" dirty="0" err="1" smtClean="0">
                <a:solidFill>
                  <a:schemeClr val="bg1"/>
                </a:solidFill>
              </a:rPr>
              <a:t>Subsystem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Schematics</a:t>
            </a:r>
            <a:r>
              <a:rPr lang="fr-CA" dirty="0" smtClean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" y="1676400"/>
            <a:ext cx="9076841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99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DSP </a:t>
            </a:r>
            <a:r>
              <a:rPr lang="fr-CA" dirty="0" err="1" smtClean="0">
                <a:solidFill>
                  <a:schemeClr val="bg1"/>
                </a:solidFill>
              </a:rPr>
              <a:t>Subsystem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Schematics</a:t>
            </a:r>
            <a:r>
              <a:rPr lang="fr-CA" dirty="0" smtClean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68" y="1600200"/>
            <a:ext cx="8486665" cy="527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68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DSP </a:t>
            </a:r>
            <a:r>
              <a:rPr lang="fr-CA" dirty="0" err="1" smtClean="0">
                <a:solidFill>
                  <a:schemeClr val="bg1"/>
                </a:solidFill>
              </a:rPr>
              <a:t>Subsystem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Schematics</a:t>
            </a:r>
            <a:r>
              <a:rPr lang="fr-CA" dirty="0" smtClean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8" y="1600201"/>
            <a:ext cx="9071064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53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DSP </a:t>
            </a:r>
            <a:r>
              <a:rPr lang="fr-CA" dirty="0" err="1" smtClean="0">
                <a:solidFill>
                  <a:schemeClr val="bg1"/>
                </a:solidFill>
              </a:rPr>
              <a:t>Subsystem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Schematics</a:t>
            </a:r>
            <a:r>
              <a:rPr lang="fr-CA" dirty="0" smtClean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11" y="1601418"/>
            <a:ext cx="8631178" cy="525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11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143000"/>
          </a:xfrm>
        </p:spPr>
        <p:txBody>
          <a:bodyPr/>
          <a:lstStyle/>
          <a:p>
            <a:pPr algn="l"/>
            <a:r>
              <a:rPr lang="fr-CA" dirty="0" smtClean="0"/>
              <a:t>Goals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071688" y="1600200"/>
            <a:ext cx="6615112" cy="4525963"/>
          </a:xfrm>
        </p:spPr>
        <p:txBody>
          <a:bodyPr/>
          <a:lstStyle/>
          <a:p>
            <a:r>
              <a:rPr lang="en-US" dirty="0" smtClean="0"/>
              <a:t>Professional grade audio quality (Low noise, high resolution, etc.)</a:t>
            </a:r>
          </a:p>
          <a:p>
            <a:r>
              <a:rPr lang="en-US" dirty="0" smtClean="0"/>
              <a:t>Able to process a guitar signal in real-time with less than 3 </a:t>
            </a:r>
            <a:r>
              <a:rPr lang="en-US" dirty="0" err="1" smtClean="0"/>
              <a:t>ms</a:t>
            </a:r>
            <a:r>
              <a:rPr lang="en-US" dirty="0" smtClean="0"/>
              <a:t> of latency</a:t>
            </a:r>
          </a:p>
          <a:p>
            <a:r>
              <a:rPr lang="en-US" dirty="0" smtClean="0"/>
              <a:t>Simple user interface</a:t>
            </a:r>
          </a:p>
          <a:p>
            <a:r>
              <a:rPr lang="en-US" dirty="0" smtClean="0"/>
              <a:t>Model various vacuum tube amplifiers, speaker cabinets, and effects</a:t>
            </a:r>
          </a:p>
        </p:txBody>
      </p:sp>
    </p:spTree>
    <p:extLst>
      <p:ext uri="{BB962C8B-B14F-4D97-AF65-F5344CB8AC3E}">
        <p14:creationId xmlns:p14="http://schemas.microsoft.com/office/powerpoint/2010/main" val="184520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Power </a:t>
            </a:r>
            <a:r>
              <a:rPr lang="en-US" dirty="0" smtClean="0">
                <a:solidFill>
                  <a:schemeClr val="bg1"/>
                </a:solidFill>
              </a:rPr>
              <a:t>Supply</a:t>
            </a:r>
            <a:r>
              <a:rPr lang="fr-CA" dirty="0" smtClean="0">
                <a:solidFill>
                  <a:schemeClr val="bg1"/>
                </a:solidFill>
              </a:rPr>
              <a:t> - User Interface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762125"/>
            <a:ext cx="90106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04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Power </a:t>
            </a:r>
            <a:r>
              <a:rPr lang="en-US" dirty="0" smtClean="0">
                <a:solidFill>
                  <a:schemeClr val="bg1"/>
                </a:solidFill>
              </a:rPr>
              <a:t>Supply</a:t>
            </a:r>
            <a:r>
              <a:rPr lang="fr-CA" dirty="0" smtClean="0">
                <a:solidFill>
                  <a:schemeClr val="bg1"/>
                </a:solidFill>
              </a:rPr>
              <a:t> - DSP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1752600"/>
            <a:ext cx="9009604" cy="45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01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Power </a:t>
            </a:r>
            <a:r>
              <a:rPr lang="en-US" dirty="0" smtClean="0">
                <a:solidFill>
                  <a:schemeClr val="bg1"/>
                </a:solidFill>
              </a:rPr>
              <a:t>Supply</a:t>
            </a:r>
            <a:r>
              <a:rPr lang="fr-CA" dirty="0" smtClean="0">
                <a:solidFill>
                  <a:schemeClr val="bg1"/>
                </a:solidFill>
              </a:rPr>
              <a:t> - DSP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2" y="1614455"/>
            <a:ext cx="6734176" cy="521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98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Power </a:t>
            </a:r>
            <a:r>
              <a:rPr lang="en-US" dirty="0" smtClean="0">
                <a:solidFill>
                  <a:schemeClr val="bg1"/>
                </a:solidFill>
              </a:rPr>
              <a:t>Supply</a:t>
            </a:r>
            <a:endParaRPr lang="fr-CA" dirty="0" smtClean="0">
              <a:solidFill>
                <a:schemeClr val="bg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8780"/>
            <a:ext cx="3299717" cy="19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4437112"/>
                <a:ext cx="4572000" cy="187743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𝑡𝑜𝑡𝑎𝑙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=10.28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𝑤𝑎𝑡𝑡𝑠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endParaRPr lang="en-US" dirty="0" smtClean="0">
                  <a:solidFill>
                    <a:prstClr val="black"/>
                  </a:solidFill>
                </a:endParaRPr>
              </a:p>
              <a:p>
                <a:endParaRPr lang="en-US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𝑂𝑣𝑒𝑟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𝐻𝑒𝑎𝑑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=10.28∗1.20=12.3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𝑤𝑎𝑡𝑡𝑠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endParaRPr lang="en-US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12.3 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𝑤𝑎𝑡𝑡𝑠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=0.683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𝑎𝑚𝑝𝑠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</a:p>
              <a:p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437112"/>
                <a:ext cx="4572000" cy="187743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55248" y="4437112"/>
                <a:ext cx="4381247" cy="1634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𝑉𝑝𝑒𝑎𝑘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𝑜𝑢𝑡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𝐷𝑂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i="1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endParaRPr lang="en-US" i="1" dirty="0" smtClean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∆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−15.003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≈2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endParaRPr lang="en-US" dirty="0" smtClean="0">
                  <a:solidFill>
                    <a:prstClr val="black"/>
                  </a:solidFill>
                </a:endParaRPr>
              </a:p>
              <a:p>
                <a:endParaRPr lang="en-US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𝑠𝑚𝑜𝑜𝑡h𝑖𝑛𝑔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0.683 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𝑎𝑚𝑝𝑠</m:t>
                        </m:r>
                      </m:num>
                      <m:den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∗120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𝐻𝑧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2846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𝑢𝐹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248" y="4437112"/>
                <a:ext cx="4381247" cy="1634550"/>
              </a:xfrm>
              <a:prstGeom prst="rect">
                <a:avLst/>
              </a:prstGeom>
              <a:blipFill rotWithShape="0">
                <a:blip r:embed="rId7"/>
                <a:stretch>
                  <a:fillRect b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717" y="1676399"/>
            <a:ext cx="5844283" cy="2148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71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Power </a:t>
            </a:r>
            <a:r>
              <a:rPr lang="fr-CA" dirty="0" err="1" smtClean="0">
                <a:solidFill>
                  <a:schemeClr val="bg1"/>
                </a:solidFill>
              </a:rPr>
              <a:t>Supply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Schematic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1660190"/>
            <a:ext cx="8980714" cy="512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3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071688" y="2857500"/>
            <a:ext cx="6615112" cy="1143000"/>
          </a:xfrm>
        </p:spPr>
        <p:txBody>
          <a:bodyPr/>
          <a:lstStyle/>
          <a:p>
            <a:pPr algn="l"/>
            <a:r>
              <a:rPr lang="en-US" dirty="0"/>
              <a:t>Software</a:t>
            </a: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279110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tabLst>
                <a:tab pos="60071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Software Overview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57200" y="3009900"/>
            <a:ext cx="2971800" cy="18288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Allow for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Display Menu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Signal Interrupts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638800" y="3009900"/>
            <a:ext cx="2971800" cy="18288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DSP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Model Amplifiers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Model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Allow for various parameter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Left-Right Arrow 2"/>
          <p:cNvSpPr/>
          <p:nvPr/>
        </p:nvSpPr>
        <p:spPr>
          <a:xfrm>
            <a:off x="3429000" y="3752850"/>
            <a:ext cx="2209800" cy="342900"/>
          </a:xfrm>
          <a:prstGeom prst="leftRightArrow">
            <a:avLst/>
          </a:prstGeom>
          <a:gradFill flip="none" rotWithShape="1">
            <a:gsLst>
              <a:gs pos="38000">
                <a:schemeClr val="accent4">
                  <a:lumMod val="75000"/>
                </a:schemeClr>
              </a:gs>
              <a:gs pos="63000">
                <a:schemeClr val="accent5">
                  <a:lumMod val="89000"/>
                </a:schemeClr>
              </a:gs>
            </a:gsLst>
            <a:lin ang="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62886" y="340891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 Bus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88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tabLst>
                <a:tab pos="60071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User Interface Subsystem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Writing in C via Code Composer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Push buttons </a:t>
            </a:r>
            <a:r>
              <a:rPr lang="en-US" dirty="0" smtClean="0"/>
              <a:t>generate interrupts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Generates binary coded commands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Transmits to the DSP over the SPI bus in </a:t>
            </a:r>
            <a:r>
              <a:rPr lang="en-US" dirty="0" smtClean="0"/>
              <a:t>4 </a:t>
            </a:r>
            <a:r>
              <a:rPr lang="en-US" dirty="0" smtClean="0"/>
              <a:t>pin mode as slave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913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tabLst>
                <a:tab pos="60071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User Interface Subsystem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141" y="1600200"/>
            <a:ext cx="5979719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9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tabLst>
                <a:tab pos="60071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User Interface Subsystem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771900" y="2041257"/>
            <a:ext cx="1600200" cy="1447800"/>
            <a:chOff x="2819400" y="2743200"/>
            <a:chExt cx="1115291" cy="1066800"/>
          </a:xfrm>
        </p:grpSpPr>
        <p:sp>
          <p:nvSpPr>
            <p:cNvPr id="7" name="Rectangle 6"/>
            <p:cNvSpPr/>
            <p:nvPr/>
          </p:nvSpPr>
          <p:spPr>
            <a:xfrm>
              <a:off x="2819400" y="2956560"/>
              <a:ext cx="1115291" cy="8534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0650"/>
              <a:r>
                <a:rPr lang="en-US" sz="1100" dirty="0" smtClean="0"/>
                <a:t>void </a:t>
              </a:r>
              <a:r>
                <a:rPr lang="en-US" sz="1100" b="1" dirty="0" err="1" smtClean="0"/>
                <a:t>initSetup</a:t>
              </a:r>
              <a:r>
                <a:rPr lang="en-US" sz="1100" b="1" dirty="0" smtClean="0"/>
                <a:t> </a:t>
              </a:r>
              <a:r>
                <a:rPr lang="en-US" sz="1100" dirty="0" smtClean="0"/>
                <a:t>()</a:t>
              </a:r>
            </a:p>
            <a:p>
              <a:pPr marL="120650"/>
              <a:r>
                <a:rPr lang="en-US" sz="1100" dirty="0" smtClean="0"/>
                <a:t>void </a:t>
              </a:r>
              <a:r>
                <a:rPr lang="en-US" sz="1100" b="1" dirty="0" err="1" smtClean="0"/>
                <a:t>SPITransmite</a:t>
              </a:r>
              <a:r>
                <a:rPr lang="en-US" sz="1100" dirty="0" smtClean="0"/>
                <a:t>()</a:t>
              </a:r>
            </a:p>
            <a:p>
              <a:pPr marL="120650"/>
              <a:r>
                <a:rPr lang="en-US" sz="1100" dirty="0" smtClean="0"/>
                <a:t>void </a:t>
              </a:r>
              <a:r>
                <a:rPr lang="en-US" sz="1100" b="1" dirty="0" smtClean="0"/>
                <a:t>navigate</a:t>
              </a:r>
              <a:r>
                <a:rPr lang="en-US" sz="1100" dirty="0" smtClean="0"/>
                <a:t>()</a:t>
              </a:r>
            </a:p>
            <a:p>
              <a:pPr marL="120650"/>
              <a:r>
                <a:rPr lang="en-US" sz="1100" dirty="0" smtClean="0"/>
                <a:t>void </a:t>
              </a:r>
              <a:r>
                <a:rPr lang="en-US" sz="1100" b="1" dirty="0" err="1" smtClean="0"/>
                <a:t>pushButton</a:t>
              </a:r>
              <a:r>
                <a:rPr lang="en-US" sz="1100" dirty="0" smtClean="0"/>
                <a:t>()</a:t>
              </a:r>
            </a:p>
            <a:p>
              <a:pPr marL="120650"/>
              <a:r>
                <a:rPr lang="en-US" sz="1100" dirty="0" smtClean="0"/>
                <a:t>void </a:t>
              </a:r>
              <a:r>
                <a:rPr lang="en-US" sz="1100" b="1" dirty="0" err="1" smtClean="0"/>
                <a:t>menuSetup</a:t>
              </a:r>
              <a:r>
                <a:rPr lang="en-US" sz="1100" dirty="0" smtClean="0"/>
                <a:t>()</a:t>
              </a:r>
            </a:p>
            <a:p>
              <a:pPr marL="120650"/>
              <a:r>
                <a:rPr lang="en-US" sz="1100" dirty="0" err="1" smtClean="0"/>
                <a:t>int</a:t>
              </a:r>
              <a:r>
                <a:rPr lang="en-US" sz="1100" dirty="0" smtClean="0"/>
                <a:t>    </a:t>
              </a:r>
              <a:r>
                <a:rPr lang="en-US" sz="1100" b="1" dirty="0" smtClean="0"/>
                <a:t>main</a:t>
              </a:r>
              <a:r>
                <a:rPr lang="en-US" sz="1100" dirty="0" smtClean="0"/>
                <a:t>()</a:t>
              </a:r>
              <a:endParaRPr lang="en-US" sz="11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819400" y="2743200"/>
              <a:ext cx="1115291" cy="21336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Main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53200" y="2774134"/>
            <a:ext cx="1524000" cy="1035866"/>
            <a:chOff x="2819400" y="2743200"/>
            <a:chExt cx="1115291" cy="763270"/>
          </a:xfrm>
        </p:grpSpPr>
        <p:sp>
          <p:nvSpPr>
            <p:cNvPr id="13" name="Rectangle 12"/>
            <p:cNvSpPr/>
            <p:nvPr/>
          </p:nvSpPr>
          <p:spPr>
            <a:xfrm>
              <a:off x="2819400" y="2956560"/>
              <a:ext cx="1115291" cy="5499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0650"/>
              <a:r>
                <a:rPr lang="en-US" sz="1100" dirty="0" smtClean="0"/>
                <a:t>void </a:t>
              </a:r>
              <a:r>
                <a:rPr lang="en-US" sz="1100" b="1" dirty="0" err="1" smtClean="0"/>
                <a:t>SPIConfig</a:t>
              </a:r>
              <a:r>
                <a:rPr lang="en-US" sz="1100" dirty="0" smtClean="0"/>
                <a:t>()</a:t>
              </a:r>
            </a:p>
            <a:p>
              <a:pPr marL="120650"/>
              <a:r>
                <a:rPr lang="en-US" sz="1100" dirty="0"/>
                <a:t>v</a:t>
              </a:r>
              <a:r>
                <a:rPr lang="en-US" sz="1100" dirty="0" smtClean="0"/>
                <a:t>oid </a:t>
              </a:r>
              <a:r>
                <a:rPr lang="en-US" sz="1100" b="1" dirty="0" err="1" smtClean="0"/>
                <a:t>sendData</a:t>
              </a:r>
              <a:r>
                <a:rPr lang="en-US" sz="1100" dirty="0" smtClean="0"/>
                <a:t>()</a:t>
              </a:r>
            </a:p>
            <a:p>
              <a:pPr marL="120650"/>
              <a:r>
                <a:rPr lang="en-US" sz="1100" dirty="0" err="1"/>
                <a:t>i</a:t>
              </a:r>
              <a:r>
                <a:rPr lang="en-US" sz="1100" dirty="0" err="1" smtClean="0"/>
                <a:t>nt</a:t>
              </a:r>
              <a:r>
                <a:rPr lang="en-US" sz="1100" dirty="0" smtClean="0"/>
                <a:t>    </a:t>
              </a:r>
              <a:r>
                <a:rPr lang="en-US" sz="1100" b="1" dirty="0" smtClean="0"/>
                <a:t>main</a:t>
              </a:r>
              <a:r>
                <a:rPr lang="en-US" sz="1100" dirty="0" smtClean="0"/>
                <a:t>()</a:t>
              </a:r>
              <a:endParaRPr lang="en-US" sz="11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19400" y="2743200"/>
              <a:ext cx="1115291" cy="21336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SPI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47900" y="4602775"/>
            <a:ext cx="1524000" cy="1051561"/>
            <a:chOff x="2819400" y="2743199"/>
            <a:chExt cx="1115291" cy="1247614"/>
          </a:xfrm>
        </p:grpSpPr>
        <p:sp>
          <p:nvSpPr>
            <p:cNvPr id="16" name="Rectangle 15"/>
            <p:cNvSpPr/>
            <p:nvPr/>
          </p:nvSpPr>
          <p:spPr>
            <a:xfrm>
              <a:off x="2819400" y="3118555"/>
              <a:ext cx="1115291" cy="8722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0650"/>
              <a:r>
                <a:rPr lang="en-US" sz="1100" dirty="0" smtClean="0"/>
                <a:t>void </a:t>
              </a:r>
              <a:r>
                <a:rPr lang="en-US" sz="1100" b="1" dirty="0" err="1" smtClean="0"/>
                <a:t>init</a:t>
              </a:r>
              <a:r>
                <a:rPr lang="en-US" sz="1100" dirty="0" smtClean="0"/>
                <a:t>()</a:t>
              </a:r>
            </a:p>
            <a:p>
              <a:pPr marL="120650"/>
              <a:r>
                <a:rPr lang="en-US" sz="1100" dirty="0" smtClean="0"/>
                <a:t>void </a:t>
              </a:r>
              <a:r>
                <a:rPr lang="en-US" sz="1100" b="1" dirty="0" smtClean="0"/>
                <a:t>interrupt</a:t>
              </a:r>
              <a:r>
                <a:rPr lang="en-US" sz="1100" dirty="0" smtClean="0"/>
                <a:t>()</a:t>
              </a:r>
            </a:p>
            <a:p>
              <a:pPr marL="120650"/>
              <a:r>
                <a:rPr lang="en-US" sz="1100" dirty="0" err="1"/>
                <a:t>i</a:t>
              </a:r>
              <a:r>
                <a:rPr lang="en-US" sz="1100" dirty="0" err="1" smtClean="0"/>
                <a:t>nt</a:t>
              </a:r>
              <a:r>
                <a:rPr lang="en-US" sz="1100" dirty="0" smtClean="0"/>
                <a:t>    </a:t>
              </a:r>
              <a:r>
                <a:rPr lang="en-US" sz="1100" b="1" dirty="0" smtClean="0"/>
                <a:t>main</a:t>
              </a:r>
              <a:r>
                <a:rPr lang="en-US" sz="1100" dirty="0" smtClean="0"/>
                <a:t>()</a:t>
              </a:r>
              <a:endParaRPr lang="en-US" sz="11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19400" y="2743199"/>
              <a:ext cx="1115291" cy="375356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Buttons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43000" y="2516416"/>
            <a:ext cx="1600200" cy="1752598"/>
            <a:chOff x="2819400" y="2743200"/>
            <a:chExt cx="1115291" cy="1291387"/>
          </a:xfrm>
        </p:grpSpPr>
        <p:sp>
          <p:nvSpPr>
            <p:cNvPr id="19" name="Rectangle 18"/>
            <p:cNvSpPr/>
            <p:nvPr/>
          </p:nvSpPr>
          <p:spPr>
            <a:xfrm>
              <a:off x="2819400" y="2956559"/>
              <a:ext cx="1115291" cy="10780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0650"/>
              <a:r>
                <a:rPr lang="en-US" sz="1100" dirty="0" smtClean="0"/>
                <a:t>void </a:t>
              </a:r>
              <a:r>
                <a:rPr lang="en-US" sz="1100" b="1" dirty="0" err="1" smtClean="0"/>
                <a:t>initSetup</a:t>
              </a:r>
              <a:r>
                <a:rPr lang="en-US" sz="1100" b="1" dirty="0" smtClean="0"/>
                <a:t> </a:t>
              </a:r>
              <a:r>
                <a:rPr lang="en-US" sz="1100" dirty="0" smtClean="0"/>
                <a:t>()</a:t>
              </a:r>
            </a:p>
            <a:p>
              <a:pPr marL="120650"/>
              <a:r>
                <a:rPr lang="en-US" sz="1100" dirty="0" smtClean="0"/>
                <a:t>void</a:t>
              </a:r>
              <a:r>
                <a:rPr lang="en-US" sz="1100" b="1" dirty="0" smtClean="0"/>
                <a:t> </a:t>
              </a:r>
              <a:r>
                <a:rPr lang="en-US" sz="1100" b="1" dirty="0" err="1" smtClean="0"/>
                <a:t>leftButton</a:t>
              </a:r>
              <a:r>
                <a:rPr lang="en-US" sz="1100" dirty="0" smtClean="0"/>
                <a:t>()</a:t>
              </a:r>
            </a:p>
            <a:p>
              <a:pPr marL="120650"/>
              <a:r>
                <a:rPr lang="en-US" sz="1100" dirty="0" smtClean="0"/>
                <a:t>void </a:t>
              </a:r>
              <a:r>
                <a:rPr lang="en-US" sz="1100" b="1" dirty="0" err="1" smtClean="0"/>
                <a:t>rightButton</a:t>
              </a:r>
              <a:r>
                <a:rPr lang="en-US" sz="1100" dirty="0" smtClean="0"/>
                <a:t>()</a:t>
              </a:r>
            </a:p>
            <a:p>
              <a:pPr marL="120650"/>
              <a:r>
                <a:rPr lang="en-US" sz="1100" dirty="0" smtClean="0"/>
                <a:t>void </a:t>
              </a:r>
              <a:r>
                <a:rPr lang="en-US" sz="1100" b="1" dirty="0" err="1" smtClean="0"/>
                <a:t>downButton</a:t>
              </a:r>
              <a:r>
                <a:rPr lang="en-US" sz="1100" dirty="0" smtClean="0"/>
                <a:t>()</a:t>
              </a:r>
            </a:p>
            <a:p>
              <a:pPr marL="120650"/>
              <a:r>
                <a:rPr lang="en-US" sz="1100" dirty="0" smtClean="0"/>
                <a:t>void </a:t>
              </a:r>
              <a:r>
                <a:rPr lang="en-US" sz="1100" b="1" dirty="0" err="1" smtClean="0"/>
                <a:t>upButton</a:t>
              </a:r>
              <a:r>
                <a:rPr lang="en-US" sz="1100" dirty="0" smtClean="0"/>
                <a:t>()</a:t>
              </a:r>
            </a:p>
            <a:p>
              <a:pPr marL="120650"/>
              <a:r>
                <a:rPr lang="en-US" sz="1100" dirty="0"/>
                <a:t>v</a:t>
              </a:r>
              <a:r>
                <a:rPr lang="en-US" sz="1100" dirty="0" smtClean="0"/>
                <a:t>oid </a:t>
              </a:r>
              <a:r>
                <a:rPr lang="en-US" sz="1100" b="1" dirty="0" err="1" smtClean="0"/>
                <a:t>forwardButton</a:t>
              </a:r>
              <a:r>
                <a:rPr lang="en-US" sz="1100" dirty="0" smtClean="0"/>
                <a:t>()</a:t>
              </a:r>
            </a:p>
            <a:p>
              <a:pPr marL="120650"/>
              <a:r>
                <a:rPr lang="en-US" sz="1100" dirty="0"/>
                <a:t>v</a:t>
              </a:r>
              <a:r>
                <a:rPr lang="en-US" sz="1100" dirty="0" smtClean="0"/>
                <a:t>oid </a:t>
              </a:r>
              <a:r>
                <a:rPr lang="en-US" sz="1100" b="1" dirty="0" err="1" smtClean="0"/>
                <a:t>backButton</a:t>
              </a:r>
              <a:r>
                <a:rPr lang="en-US" sz="1100" dirty="0" smtClean="0"/>
                <a:t>()</a:t>
              </a:r>
            </a:p>
            <a:p>
              <a:pPr marL="120650"/>
              <a:r>
                <a:rPr lang="en-US" sz="1100" dirty="0" err="1"/>
                <a:t>i</a:t>
              </a:r>
              <a:r>
                <a:rPr lang="en-US" sz="1100" dirty="0" err="1" smtClean="0"/>
                <a:t>nt</a:t>
              </a:r>
              <a:r>
                <a:rPr lang="en-US" sz="1100" dirty="0" smtClean="0"/>
                <a:t>    </a:t>
              </a:r>
              <a:r>
                <a:rPr lang="en-US" sz="1100" b="1" dirty="0" smtClean="0"/>
                <a:t>main</a:t>
              </a:r>
              <a:r>
                <a:rPr lang="en-US" sz="1100" dirty="0" smtClean="0"/>
                <a:t>()</a:t>
              </a:r>
              <a:endParaRPr lang="en-US" sz="11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819400" y="2743200"/>
              <a:ext cx="1115291" cy="21336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Menu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372100" y="4602776"/>
            <a:ext cx="1600200" cy="1051560"/>
            <a:chOff x="2819400" y="2743199"/>
            <a:chExt cx="1115291" cy="774834"/>
          </a:xfrm>
        </p:grpSpPr>
        <p:sp>
          <p:nvSpPr>
            <p:cNvPr id="22" name="Rectangle 21"/>
            <p:cNvSpPr/>
            <p:nvPr/>
          </p:nvSpPr>
          <p:spPr>
            <a:xfrm>
              <a:off x="2819400" y="2956559"/>
              <a:ext cx="1115291" cy="5614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0650"/>
              <a:r>
                <a:rPr lang="en-US" sz="1100" dirty="0" smtClean="0"/>
                <a:t>void </a:t>
              </a:r>
              <a:r>
                <a:rPr lang="en-US" sz="1100" b="1" dirty="0" err="1" smtClean="0"/>
                <a:t>initSetup</a:t>
              </a:r>
              <a:r>
                <a:rPr lang="en-US" sz="1100" b="1" dirty="0" smtClean="0"/>
                <a:t> </a:t>
              </a:r>
              <a:r>
                <a:rPr lang="en-US" sz="1100" dirty="0" smtClean="0"/>
                <a:t>()</a:t>
              </a:r>
            </a:p>
            <a:p>
              <a:pPr marL="120650"/>
              <a:r>
                <a:rPr lang="en-US" sz="1100" dirty="0"/>
                <a:t>v</a:t>
              </a:r>
              <a:r>
                <a:rPr lang="en-US" sz="1100" dirty="0" smtClean="0"/>
                <a:t>oid </a:t>
              </a:r>
              <a:r>
                <a:rPr lang="en-US" sz="1100" b="1" dirty="0" err="1" smtClean="0"/>
                <a:t>changeDisplay</a:t>
              </a:r>
              <a:r>
                <a:rPr lang="en-US" sz="1100" dirty="0" smtClean="0"/>
                <a:t>() </a:t>
              </a:r>
            </a:p>
            <a:p>
              <a:pPr marL="120650"/>
              <a:r>
                <a:rPr lang="en-US" sz="1100" dirty="0" err="1"/>
                <a:t>i</a:t>
              </a:r>
              <a:r>
                <a:rPr lang="en-US" sz="1100" dirty="0" err="1" smtClean="0"/>
                <a:t>nt</a:t>
              </a:r>
              <a:r>
                <a:rPr lang="en-US" sz="1100" dirty="0" smtClean="0"/>
                <a:t>    </a:t>
              </a:r>
              <a:r>
                <a:rPr lang="en-US" sz="1100" b="1" dirty="0" smtClean="0"/>
                <a:t>main</a:t>
              </a:r>
              <a:r>
                <a:rPr lang="en-US" sz="1100" dirty="0" smtClean="0"/>
                <a:t>()</a:t>
              </a:r>
              <a:endParaRPr lang="en-US" sz="11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19400" y="2743199"/>
              <a:ext cx="1115291" cy="233117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LCD Controller</a:t>
              </a:r>
              <a:endParaRPr lang="en-US" dirty="0"/>
            </a:p>
          </p:txBody>
        </p:sp>
      </p:grpSp>
      <p:cxnSp>
        <p:nvCxnSpPr>
          <p:cNvPr id="4" name="Elbow Connector 3"/>
          <p:cNvCxnSpPr>
            <a:stCxn id="16" idx="3"/>
          </p:cNvCxnSpPr>
          <p:nvPr/>
        </p:nvCxnSpPr>
        <p:spPr>
          <a:xfrm flipV="1">
            <a:off x="3771900" y="3489057"/>
            <a:ext cx="419100" cy="1797685"/>
          </a:xfrm>
          <a:prstGeom prst="bentConnector2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22" idx="1"/>
          </p:cNvCxnSpPr>
          <p:nvPr/>
        </p:nvCxnSpPr>
        <p:spPr>
          <a:xfrm rot="10800000">
            <a:off x="4953000" y="3489058"/>
            <a:ext cx="419100" cy="1784279"/>
          </a:xfrm>
          <a:prstGeom prst="bentConnector2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3" idx="1"/>
            <a:endCxn id="7" idx="3"/>
          </p:cNvCxnSpPr>
          <p:nvPr/>
        </p:nvCxnSpPr>
        <p:spPr>
          <a:xfrm rot="10800000">
            <a:off x="5372100" y="2909937"/>
            <a:ext cx="1181100" cy="526910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7" idx="1"/>
            <a:endCxn id="19" idx="3"/>
          </p:cNvCxnSpPr>
          <p:nvPr/>
        </p:nvCxnSpPr>
        <p:spPr>
          <a:xfrm rot="10800000" flipV="1">
            <a:off x="2743200" y="2909937"/>
            <a:ext cx="1028700" cy="627558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 rot="2700000">
            <a:off x="3733801" y="2881366"/>
            <a:ext cx="76200" cy="743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rot="2700000">
            <a:off x="4175861" y="3451865"/>
            <a:ext cx="76200" cy="743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rot="2700000">
            <a:off x="4922722" y="3461849"/>
            <a:ext cx="76200" cy="743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2700000">
            <a:off x="5379419" y="2881366"/>
            <a:ext cx="76200" cy="743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0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143000"/>
          </a:xfrm>
        </p:spPr>
        <p:txBody>
          <a:bodyPr/>
          <a:lstStyle/>
          <a:p>
            <a:pPr algn="l"/>
            <a:r>
              <a:rPr lang="en-US" dirty="0" smtClean="0"/>
              <a:t>Specifications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71688" y="1600200"/>
            <a:ext cx="6615112" cy="4525963"/>
          </a:xfrm>
        </p:spPr>
        <p:txBody>
          <a:bodyPr/>
          <a:lstStyle/>
          <a:p>
            <a:r>
              <a:rPr lang="fr-CA" dirty="0" err="1" smtClean="0"/>
              <a:t>Less</a:t>
            </a:r>
            <a:r>
              <a:rPr lang="fr-CA" dirty="0" smtClean="0"/>
              <a:t> </a:t>
            </a:r>
            <a:r>
              <a:rPr lang="fr-CA" dirty="0" err="1" smtClean="0"/>
              <a:t>than</a:t>
            </a:r>
            <a:r>
              <a:rPr lang="fr-CA" dirty="0" smtClean="0"/>
              <a:t> 3 ms of </a:t>
            </a:r>
            <a:r>
              <a:rPr lang="fr-CA" dirty="0" err="1" smtClean="0"/>
              <a:t>latency</a:t>
            </a:r>
            <a:endParaRPr lang="fr-CA" dirty="0" smtClean="0"/>
          </a:p>
          <a:p>
            <a:r>
              <a:rPr lang="fr-CA" dirty="0" smtClean="0"/>
              <a:t>24 bit 96kHz</a:t>
            </a:r>
          </a:p>
          <a:p>
            <a:r>
              <a:rPr lang="fr-CA" dirty="0" smtClean="0"/>
              <a:t>Maximum input 2 </a:t>
            </a:r>
            <a:r>
              <a:rPr lang="fr-CA" dirty="0" err="1" smtClean="0"/>
              <a:t>Vpp</a:t>
            </a:r>
            <a:endParaRPr lang="fr-CA" dirty="0" smtClean="0"/>
          </a:p>
          <a:p>
            <a:r>
              <a:rPr lang="fr-CA" dirty="0" smtClean="0"/>
              <a:t>Line </a:t>
            </a:r>
            <a:r>
              <a:rPr lang="fr-CA" dirty="0" err="1" smtClean="0"/>
              <a:t>level</a:t>
            </a:r>
            <a:r>
              <a:rPr lang="fr-CA" dirty="0" smtClean="0"/>
              <a:t> output of 1.228 </a:t>
            </a:r>
            <a:r>
              <a:rPr lang="fr-CA" dirty="0" err="1" smtClean="0"/>
              <a:t>Vrms</a:t>
            </a:r>
            <a:endParaRPr lang="fr-CA" dirty="0" smtClean="0"/>
          </a:p>
          <a:p>
            <a:r>
              <a:rPr lang="en-US" dirty="0" smtClean="0"/>
              <a:t>Headphone</a:t>
            </a:r>
            <a:r>
              <a:rPr lang="fr-CA" dirty="0" smtClean="0"/>
              <a:t> output </a:t>
            </a:r>
            <a:r>
              <a:rPr lang="en-US" dirty="0" smtClean="0"/>
              <a:t>impedance </a:t>
            </a:r>
            <a:r>
              <a:rPr lang="fr-CA" dirty="0" err="1" smtClean="0"/>
              <a:t>less</a:t>
            </a:r>
            <a:r>
              <a:rPr lang="fr-CA" dirty="0" smtClean="0"/>
              <a:t> </a:t>
            </a:r>
            <a:r>
              <a:rPr lang="fr-CA" dirty="0" err="1" smtClean="0"/>
              <a:t>than</a:t>
            </a:r>
            <a:r>
              <a:rPr lang="fr-CA" dirty="0" smtClean="0"/>
              <a:t> 50</a:t>
            </a:r>
            <a:r>
              <a:rPr lang="el-GR" dirty="0" smtClean="0"/>
              <a:t>Ω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202944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tabLst>
                <a:tab pos="60071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DSP Subsystem 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Writing in C via Code Composer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Model Amplifiers/Effects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Communicates to the ADC/DAC through the McBSP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Receives controller codes through SPI bus in </a:t>
            </a:r>
            <a:r>
              <a:rPr lang="en-US" dirty="0" smtClean="0"/>
              <a:t>4 </a:t>
            </a:r>
            <a:r>
              <a:rPr lang="en-US" dirty="0" smtClean="0"/>
              <a:t>pin mode as master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Setup the EMIF16/32 to communicate to NAND Flash and DDR3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95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Straight Connector 80"/>
          <p:cNvCxnSpPr/>
          <p:nvPr/>
        </p:nvCxnSpPr>
        <p:spPr>
          <a:xfrm flipV="1">
            <a:off x="5029200" y="3733800"/>
            <a:ext cx="0" cy="55235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158" name="Straight Connector 6157"/>
          <p:cNvCxnSpPr/>
          <p:nvPr/>
        </p:nvCxnSpPr>
        <p:spPr>
          <a:xfrm flipV="1">
            <a:off x="4110565" y="3733800"/>
            <a:ext cx="0" cy="55235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tabLst>
                <a:tab pos="60071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DSP Subsystem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771900" y="2041258"/>
            <a:ext cx="1600200" cy="1692542"/>
            <a:chOff x="2819400" y="2743200"/>
            <a:chExt cx="1115291" cy="1247136"/>
          </a:xfrm>
        </p:grpSpPr>
        <p:sp>
          <p:nvSpPr>
            <p:cNvPr id="7" name="Rectangle 6"/>
            <p:cNvSpPr/>
            <p:nvPr/>
          </p:nvSpPr>
          <p:spPr>
            <a:xfrm>
              <a:off x="2819400" y="2956559"/>
              <a:ext cx="1115291" cy="10337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0650"/>
              <a:r>
                <a:rPr lang="en-US" sz="1100" dirty="0" smtClean="0"/>
                <a:t>void </a:t>
              </a:r>
              <a:r>
                <a:rPr lang="en-US" sz="1100" b="1" dirty="0" err="1" smtClean="0"/>
                <a:t>initSetup</a:t>
              </a:r>
              <a:r>
                <a:rPr lang="en-US" sz="1100" b="1" dirty="0" smtClean="0"/>
                <a:t> </a:t>
              </a:r>
              <a:r>
                <a:rPr lang="en-US" sz="1100" dirty="0" smtClean="0"/>
                <a:t>()</a:t>
              </a:r>
            </a:p>
            <a:p>
              <a:pPr marL="120650"/>
              <a:r>
                <a:rPr lang="en-US" sz="1100" dirty="0" smtClean="0"/>
                <a:t>void </a:t>
              </a:r>
              <a:r>
                <a:rPr lang="en-US" sz="1100" b="1" dirty="0" err="1" smtClean="0"/>
                <a:t>SPIReceive</a:t>
              </a:r>
              <a:r>
                <a:rPr lang="en-US" sz="1100" b="1" dirty="0" smtClean="0"/>
                <a:t> </a:t>
              </a:r>
              <a:r>
                <a:rPr lang="en-US" sz="1100" dirty="0" smtClean="0"/>
                <a:t>()</a:t>
              </a:r>
            </a:p>
            <a:p>
              <a:pPr marL="120650"/>
              <a:r>
                <a:rPr lang="en-US" sz="1100" dirty="0" smtClean="0"/>
                <a:t>void </a:t>
              </a:r>
              <a:r>
                <a:rPr lang="en-US" sz="1100" b="1" dirty="0" smtClean="0"/>
                <a:t>semaphore</a:t>
              </a:r>
              <a:r>
                <a:rPr lang="en-US" sz="1100" dirty="0" smtClean="0"/>
                <a:t>()</a:t>
              </a:r>
            </a:p>
            <a:p>
              <a:pPr marL="120650"/>
              <a:r>
                <a:rPr lang="en-US" sz="1100" dirty="0" smtClean="0"/>
                <a:t>void </a:t>
              </a:r>
              <a:r>
                <a:rPr lang="en-US" sz="1100" b="1" dirty="0" err="1" smtClean="0"/>
                <a:t>modelAmplifier</a:t>
              </a:r>
              <a:r>
                <a:rPr lang="en-US" sz="1100" dirty="0" smtClean="0"/>
                <a:t>()</a:t>
              </a:r>
            </a:p>
            <a:p>
              <a:pPr marL="120650"/>
              <a:r>
                <a:rPr lang="en-US" sz="1100" dirty="0" smtClean="0"/>
                <a:t>void </a:t>
              </a:r>
              <a:r>
                <a:rPr lang="en-US" sz="1100" b="1" dirty="0" err="1" smtClean="0"/>
                <a:t>modelEffects</a:t>
              </a:r>
              <a:r>
                <a:rPr lang="en-US" sz="1100" dirty="0" smtClean="0"/>
                <a:t>()</a:t>
              </a:r>
            </a:p>
            <a:p>
              <a:pPr marL="120650"/>
              <a:r>
                <a:rPr lang="en-US" sz="1100" dirty="0" smtClean="0"/>
                <a:t>void </a:t>
              </a:r>
              <a:r>
                <a:rPr lang="en-US" sz="1100" b="1" dirty="0" err="1" smtClean="0"/>
                <a:t>McBSPtransmit</a:t>
              </a:r>
              <a:r>
                <a:rPr lang="en-US" sz="1100" dirty="0" smtClean="0"/>
                <a:t>()</a:t>
              </a:r>
            </a:p>
            <a:p>
              <a:pPr marL="120650"/>
              <a:r>
                <a:rPr lang="en-US" sz="1100" dirty="0" smtClean="0"/>
                <a:t>void </a:t>
              </a:r>
              <a:r>
                <a:rPr lang="en-US" sz="1100" b="1" dirty="0" err="1" smtClean="0"/>
                <a:t>McBSPreceive</a:t>
              </a:r>
              <a:r>
                <a:rPr lang="en-US" sz="1100" dirty="0" smtClean="0"/>
                <a:t>()</a:t>
              </a:r>
            </a:p>
            <a:p>
              <a:pPr marL="120650"/>
              <a:r>
                <a:rPr lang="en-US" sz="1100" dirty="0" err="1" smtClean="0"/>
                <a:t>int</a:t>
              </a:r>
              <a:r>
                <a:rPr lang="en-US" sz="1100" dirty="0" smtClean="0"/>
                <a:t>    </a:t>
              </a:r>
              <a:r>
                <a:rPr lang="en-US" sz="1100" b="1" dirty="0" smtClean="0"/>
                <a:t>main</a:t>
              </a:r>
              <a:r>
                <a:rPr lang="en-US" sz="1100" dirty="0" smtClean="0"/>
                <a:t>()</a:t>
              </a:r>
              <a:endParaRPr lang="en-US" sz="11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819400" y="2743200"/>
              <a:ext cx="1115291" cy="21336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Main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53200" y="2774134"/>
            <a:ext cx="1524000" cy="1035866"/>
            <a:chOff x="2819400" y="2743200"/>
            <a:chExt cx="1115291" cy="763270"/>
          </a:xfrm>
        </p:grpSpPr>
        <p:sp>
          <p:nvSpPr>
            <p:cNvPr id="13" name="Rectangle 12"/>
            <p:cNvSpPr/>
            <p:nvPr/>
          </p:nvSpPr>
          <p:spPr>
            <a:xfrm>
              <a:off x="2819400" y="2956560"/>
              <a:ext cx="1115291" cy="5499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0650"/>
              <a:r>
                <a:rPr lang="en-US" sz="1100" dirty="0" smtClean="0"/>
                <a:t>void </a:t>
              </a:r>
              <a:r>
                <a:rPr lang="en-US" sz="1100" b="1" dirty="0" err="1" smtClean="0"/>
                <a:t>SPIConfig</a:t>
              </a:r>
              <a:r>
                <a:rPr lang="en-US" sz="1100" dirty="0" smtClean="0"/>
                <a:t>()</a:t>
              </a:r>
            </a:p>
            <a:p>
              <a:pPr marL="120650"/>
              <a:r>
                <a:rPr lang="en-US" sz="1100" dirty="0" smtClean="0"/>
                <a:t>void </a:t>
              </a:r>
              <a:r>
                <a:rPr lang="en-US" sz="1100" dirty="0" err="1" smtClean="0"/>
                <a:t>c</a:t>
              </a:r>
              <a:r>
                <a:rPr lang="en-US" sz="1100" b="1" dirty="0" err="1" smtClean="0"/>
                <a:t>lockConfig</a:t>
              </a:r>
              <a:r>
                <a:rPr lang="en-US" sz="1100" dirty="0" smtClean="0"/>
                <a:t>()</a:t>
              </a:r>
            </a:p>
            <a:p>
              <a:pPr marL="120650"/>
              <a:r>
                <a:rPr lang="en-US" sz="1100" dirty="0"/>
                <a:t>v</a:t>
              </a:r>
              <a:r>
                <a:rPr lang="en-US" sz="1100" dirty="0" smtClean="0"/>
                <a:t>oid </a:t>
              </a:r>
              <a:r>
                <a:rPr lang="en-US" sz="1100" b="1" dirty="0" err="1" smtClean="0"/>
                <a:t>receiveData</a:t>
              </a:r>
              <a:r>
                <a:rPr lang="en-US" sz="1100" dirty="0" smtClean="0"/>
                <a:t>()</a:t>
              </a:r>
            </a:p>
            <a:p>
              <a:pPr marL="120650"/>
              <a:r>
                <a:rPr lang="en-US" sz="1100" dirty="0" err="1"/>
                <a:t>i</a:t>
              </a:r>
              <a:r>
                <a:rPr lang="en-US" sz="1100" dirty="0" err="1" smtClean="0"/>
                <a:t>nt</a:t>
              </a:r>
              <a:r>
                <a:rPr lang="en-US" sz="1100" dirty="0" smtClean="0"/>
                <a:t>    </a:t>
              </a:r>
              <a:r>
                <a:rPr lang="en-US" sz="1100" b="1" dirty="0" smtClean="0"/>
                <a:t>main</a:t>
              </a:r>
              <a:r>
                <a:rPr lang="en-US" sz="1100" dirty="0" smtClean="0"/>
                <a:t>()</a:t>
              </a:r>
              <a:endParaRPr lang="en-US" sz="11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19400" y="2743200"/>
              <a:ext cx="1115291" cy="21336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SPI</a:t>
              </a:r>
              <a:endParaRPr lang="en-US" dirty="0"/>
            </a:p>
          </p:txBody>
        </p:sp>
      </p:grpSp>
      <p:cxnSp>
        <p:nvCxnSpPr>
          <p:cNvPr id="29" name="Elbow Connector 28"/>
          <p:cNvCxnSpPr>
            <a:stCxn id="13" idx="1"/>
            <a:endCxn id="7" idx="3"/>
          </p:cNvCxnSpPr>
          <p:nvPr/>
        </p:nvCxnSpPr>
        <p:spPr>
          <a:xfrm rot="10800000">
            <a:off x="5372100" y="3032309"/>
            <a:ext cx="1181100" cy="404539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 rot="2700000">
            <a:off x="5334000" y="3002030"/>
            <a:ext cx="76200" cy="743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3771900" y="4676550"/>
            <a:ext cx="1600200" cy="1417682"/>
            <a:chOff x="2819400" y="2743200"/>
            <a:chExt cx="1115291" cy="1044608"/>
          </a:xfrm>
        </p:grpSpPr>
        <p:sp>
          <p:nvSpPr>
            <p:cNvPr id="27" name="Rectangle 26"/>
            <p:cNvSpPr/>
            <p:nvPr/>
          </p:nvSpPr>
          <p:spPr>
            <a:xfrm>
              <a:off x="2819400" y="2956559"/>
              <a:ext cx="1115291" cy="83124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0650"/>
              <a:r>
                <a:rPr lang="en-US" sz="1100" dirty="0" smtClean="0"/>
                <a:t>void </a:t>
              </a:r>
              <a:r>
                <a:rPr lang="en-US" sz="1100" b="1" dirty="0" err="1" smtClean="0"/>
                <a:t>initSetup</a:t>
              </a:r>
              <a:r>
                <a:rPr lang="en-US" sz="1100" dirty="0" smtClean="0"/>
                <a:t>()</a:t>
              </a:r>
            </a:p>
            <a:p>
              <a:pPr marL="120650"/>
              <a:r>
                <a:rPr lang="en-US" sz="1100" dirty="0" smtClean="0"/>
                <a:t>void </a:t>
              </a:r>
              <a:r>
                <a:rPr lang="en-US" sz="1100" b="1" dirty="0" err="1" smtClean="0"/>
                <a:t>changeGain</a:t>
              </a:r>
              <a:r>
                <a:rPr lang="en-US" sz="1100" dirty="0" smtClean="0"/>
                <a:t>()</a:t>
              </a:r>
            </a:p>
            <a:p>
              <a:pPr marL="120650"/>
              <a:r>
                <a:rPr lang="en-US" sz="1100" dirty="0"/>
                <a:t>v</a:t>
              </a:r>
              <a:r>
                <a:rPr lang="en-US" sz="1100" dirty="0" smtClean="0"/>
                <a:t>oid </a:t>
              </a:r>
              <a:r>
                <a:rPr lang="en-US" sz="1100" b="1" dirty="0" err="1" smtClean="0"/>
                <a:t>changeBass</a:t>
              </a:r>
              <a:r>
                <a:rPr lang="en-US" sz="1100" dirty="0" smtClean="0"/>
                <a:t>()</a:t>
              </a:r>
            </a:p>
            <a:p>
              <a:pPr marL="120650"/>
              <a:r>
                <a:rPr lang="en-US" sz="1100" dirty="0" smtClean="0"/>
                <a:t>void </a:t>
              </a:r>
              <a:r>
                <a:rPr lang="en-US" sz="1100" b="1" dirty="0" err="1" smtClean="0"/>
                <a:t>changeMid</a:t>
              </a:r>
              <a:r>
                <a:rPr lang="en-US" sz="1100" dirty="0" smtClean="0"/>
                <a:t>()</a:t>
              </a:r>
            </a:p>
            <a:p>
              <a:pPr marL="120650"/>
              <a:r>
                <a:rPr lang="en-US" sz="1100" dirty="0"/>
                <a:t>void </a:t>
              </a:r>
              <a:r>
                <a:rPr lang="en-US" sz="1100" b="1" dirty="0" err="1" smtClean="0"/>
                <a:t>changeVolume</a:t>
              </a:r>
              <a:r>
                <a:rPr lang="en-US" sz="1100" b="1" dirty="0" smtClean="0"/>
                <a:t>()</a:t>
              </a:r>
            </a:p>
            <a:p>
              <a:pPr marL="120650"/>
              <a:r>
                <a:rPr lang="en-US" sz="1100" dirty="0" err="1" smtClean="0"/>
                <a:t>int</a:t>
              </a:r>
              <a:r>
                <a:rPr lang="en-US" sz="1100" dirty="0" smtClean="0"/>
                <a:t>    </a:t>
              </a:r>
              <a:r>
                <a:rPr lang="en-US" sz="1100" b="1" dirty="0" smtClean="0"/>
                <a:t>main</a:t>
              </a:r>
              <a:r>
                <a:rPr lang="en-US" sz="1100" dirty="0" smtClean="0"/>
                <a:t>()</a:t>
              </a:r>
              <a:endParaRPr lang="en-US" sz="11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819400" y="2743200"/>
              <a:ext cx="1115291" cy="21336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Amplifier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134652" y="4286151"/>
            <a:ext cx="1676400" cy="1066800"/>
            <a:chOff x="2819400" y="2743200"/>
            <a:chExt cx="1115291" cy="786063"/>
          </a:xfrm>
        </p:grpSpPr>
        <p:sp>
          <p:nvSpPr>
            <p:cNvPr id="31" name="Rectangle 30"/>
            <p:cNvSpPr/>
            <p:nvPr/>
          </p:nvSpPr>
          <p:spPr>
            <a:xfrm>
              <a:off x="2819400" y="2956559"/>
              <a:ext cx="1115291" cy="5727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0650"/>
              <a:r>
                <a:rPr lang="en-US" sz="1100" dirty="0" smtClean="0"/>
                <a:t>void </a:t>
              </a:r>
              <a:r>
                <a:rPr lang="en-US" sz="1100" b="1" dirty="0" err="1" smtClean="0"/>
                <a:t>initSetup</a:t>
              </a:r>
              <a:r>
                <a:rPr lang="en-US" sz="1100" dirty="0" smtClean="0"/>
                <a:t>()</a:t>
              </a:r>
            </a:p>
            <a:p>
              <a:pPr marL="120650"/>
              <a:r>
                <a:rPr lang="en-US" sz="1100" dirty="0" smtClean="0"/>
                <a:t>void </a:t>
              </a:r>
              <a:r>
                <a:rPr lang="en-US" sz="1100" b="1" dirty="0" err="1" smtClean="0"/>
                <a:t>readData</a:t>
              </a:r>
              <a:r>
                <a:rPr lang="en-US" sz="1100" dirty="0" smtClean="0"/>
                <a:t>() </a:t>
              </a:r>
            </a:p>
            <a:p>
              <a:pPr marL="120650"/>
              <a:r>
                <a:rPr lang="en-US" sz="1100" dirty="0" err="1" smtClean="0"/>
                <a:t>int</a:t>
              </a:r>
              <a:r>
                <a:rPr lang="en-US" sz="1100" dirty="0" smtClean="0"/>
                <a:t>    </a:t>
              </a:r>
              <a:r>
                <a:rPr lang="en-US" sz="1100" b="1" dirty="0" smtClean="0"/>
                <a:t>main</a:t>
              </a:r>
              <a:r>
                <a:rPr lang="en-US" sz="1100" dirty="0" smtClean="0"/>
                <a:t>()</a:t>
              </a:r>
              <a:endParaRPr lang="en-US" sz="11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819400" y="2743200"/>
              <a:ext cx="1115291" cy="21336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EMIF16/32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66800" y="2774134"/>
            <a:ext cx="1524000" cy="1035866"/>
            <a:chOff x="2819400" y="2743200"/>
            <a:chExt cx="1115291" cy="763270"/>
          </a:xfrm>
        </p:grpSpPr>
        <p:sp>
          <p:nvSpPr>
            <p:cNvPr id="39" name="Rectangle 38"/>
            <p:cNvSpPr/>
            <p:nvPr/>
          </p:nvSpPr>
          <p:spPr>
            <a:xfrm>
              <a:off x="2819400" y="2956560"/>
              <a:ext cx="1115291" cy="5499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0650"/>
              <a:r>
                <a:rPr lang="en-US" sz="1100" dirty="0" smtClean="0"/>
                <a:t>void </a:t>
              </a:r>
              <a:r>
                <a:rPr lang="en-US" sz="1100" b="1" dirty="0" err="1" smtClean="0"/>
                <a:t>McBSPConfig</a:t>
              </a:r>
              <a:r>
                <a:rPr lang="en-US" sz="1100" dirty="0" smtClean="0"/>
                <a:t>() void </a:t>
              </a:r>
              <a:r>
                <a:rPr lang="en-US" sz="1100" b="1" dirty="0" err="1" smtClean="0"/>
                <a:t>receiveData</a:t>
              </a:r>
              <a:r>
                <a:rPr lang="en-US" sz="1100" dirty="0" smtClean="0"/>
                <a:t>()</a:t>
              </a:r>
            </a:p>
            <a:p>
              <a:pPr marL="120650"/>
              <a:r>
                <a:rPr lang="en-US" sz="1100" dirty="0" smtClean="0"/>
                <a:t>void </a:t>
              </a:r>
              <a:r>
                <a:rPr lang="en-US" sz="1100" b="1" dirty="0" err="1" smtClean="0"/>
                <a:t>transmitData</a:t>
              </a:r>
              <a:r>
                <a:rPr lang="en-US" sz="1100" dirty="0" smtClean="0"/>
                <a:t>()</a:t>
              </a:r>
            </a:p>
            <a:p>
              <a:pPr marL="120650"/>
              <a:r>
                <a:rPr lang="en-US" sz="1100" dirty="0" err="1"/>
                <a:t>i</a:t>
              </a:r>
              <a:r>
                <a:rPr lang="en-US" sz="1100" dirty="0" err="1" smtClean="0"/>
                <a:t>nt</a:t>
              </a:r>
              <a:r>
                <a:rPr lang="en-US" sz="1100" dirty="0" smtClean="0"/>
                <a:t>    </a:t>
              </a:r>
              <a:r>
                <a:rPr lang="en-US" sz="1100" b="1" dirty="0" smtClean="0"/>
                <a:t>main</a:t>
              </a:r>
              <a:r>
                <a:rPr lang="en-US" sz="1100" dirty="0" smtClean="0"/>
                <a:t>()</a:t>
              </a:r>
              <a:endParaRPr lang="en-US" sz="11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819400" y="2743200"/>
              <a:ext cx="1115291" cy="21336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McBSP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332948" y="4286151"/>
            <a:ext cx="1676400" cy="1066800"/>
            <a:chOff x="2819400" y="2743200"/>
            <a:chExt cx="1115291" cy="786063"/>
          </a:xfrm>
        </p:grpSpPr>
        <p:sp>
          <p:nvSpPr>
            <p:cNvPr id="42" name="Rectangle 41"/>
            <p:cNvSpPr/>
            <p:nvPr/>
          </p:nvSpPr>
          <p:spPr>
            <a:xfrm>
              <a:off x="2819400" y="2956559"/>
              <a:ext cx="1115291" cy="5727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0650"/>
              <a:r>
                <a:rPr lang="en-US" sz="1100" dirty="0" smtClean="0"/>
                <a:t>void </a:t>
              </a:r>
              <a:r>
                <a:rPr lang="en-US" sz="1100" b="1" dirty="0" err="1" smtClean="0"/>
                <a:t>initSetup</a:t>
              </a:r>
              <a:r>
                <a:rPr lang="en-US" sz="1100" dirty="0" smtClean="0"/>
                <a:t>()</a:t>
              </a:r>
            </a:p>
            <a:p>
              <a:pPr marL="120650"/>
              <a:r>
                <a:rPr lang="en-US" sz="1100" dirty="0" smtClean="0"/>
                <a:t>void </a:t>
              </a:r>
              <a:r>
                <a:rPr lang="en-US" sz="1100" b="1" dirty="0" smtClean="0"/>
                <a:t>changeWet</a:t>
              </a:r>
              <a:r>
                <a:rPr lang="en-US" sz="1100" b="1" dirty="0"/>
                <a:t>2</a:t>
              </a:r>
              <a:r>
                <a:rPr lang="en-US" sz="1100" b="1" dirty="0" smtClean="0"/>
                <a:t>Dry</a:t>
              </a:r>
              <a:r>
                <a:rPr lang="en-US" sz="1100" dirty="0" smtClean="0"/>
                <a:t>() </a:t>
              </a:r>
            </a:p>
            <a:p>
              <a:pPr marL="120650"/>
              <a:r>
                <a:rPr lang="en-US" sz="1100" dirty="0" err="1" smtClean="0"/>
                <a:t>int</a:t>
              </a:r>
              <a:r>
                <a:rPr lang="en-US" sz="1100" dirty="0" smtClean="0"/>
                <a:t>    </a:t>
              </a:r>
              <a:r>
                <a:rPr lang="en-US" sz="1100" b="1" dirty="0" smtClean="0"/>
                <a:t>main</a:t>
              </a:r>
              <a:r>
                <a:rPr lang="en-US" sz="1100" dirty="0" smtClean="0"/>
                <a:t>()</a:t>
              </a:r>
              <a:endParaRPr lang="en-US" sz="11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819400" y="2743200"/>
              <a:ext cx="1115291" cy="21336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Effects</a:t>
              </a:r>
              <a:endParaRPr lang="en-US" dirty="0"/>
            </a:p>
          </p:txBody>
        </p:sp>
      </p:grpSp>
      <p:cxnSp>
        <p:nvCxnSpPr>
          <p:cNvPr id="44" name="Elbow Connector 43"/>
          <p:cNvCxnSpPr>
            <a:stCxn id="39" idx="3"/>
            <a:endCxn id="7" idx="1"/>
          </p:cNvCxnSpPr>
          <p:nvPr/>
        </p:nvCxnSpPr>
        <p:spPr>
          <a:xfrm flipV="1">
            <a:off x="2590800" y="3032309"/>
            <a:ext cx="1181100" cy="404538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 rot="2700000">
            <a:off x="3735805" y="2995115"/>
            <a:ext cx="76200" cy="743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Elbow Connector 62"/>
          <p:cNvCxnSpPr>
            <a:stCxn id="31" idx="1"/>
          </p:cNvCxnSpPr>
          <p:nvPr/>
        </p:nvCxnSpPr>
        <p:spPr>
          <a:xfrm rot="10800000">
            <a:off x="5029200" y="4286151"/>
            <a:ext cx="1105452" cy="678180"/>
          </a:xfrm>
          <a:prstGeom prst="bentConnector3">
            <a:avLst>
              <a:gd name="adj1" fmla="val 36940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152" name="Straight Connector 6151"/>
          <p:cNvCxnSpPr>
            <a:stCxn id="28" idx="0"/>
            <a:endCxn id="7" idx="2"/>
          </p:cNvCxnSpPr>
          <p:nvPr/>
        </p:nvCxnSpPr>
        <p:spPr>
          <a:xfrm flipV="1">
            <a:off x="4572000" y="3733800"/>
            <a:ext cx="0" cy="94275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42" idx="3"/>
          </p:cNvCxnSpPr>
          <p:nvPr/>
        </p:nvCxnSpPr>
        <p:spPr>
          <a:xfrm flipV="1">
            <a:off x="3009348" y="4286151"/>
            <a:ext cx="1101217" cy="678180"/>
          </a:xfrm>
          <a:prstGeom prst="bentConnector3">
            <a:avLst>
              <a:gd name="adj1" fmla="val 33611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 rot="2700000">
            <a:off x="4086501" y="3700613"/>
            <a:ext cx="76200" cy="743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 rot="2700000">
            <a:off x="4543701" y="3696605"/>
            <a:ext cx="76200" cy="743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 rot="2700000">
            <a:off x="5006840" y="3696609"/>
            <a:ext cx="76200" cy="743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9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71688" y="2857500"/>
            <a:ext cx="6615112" cy="1143000"/>
          </a:xfrm>
        </p:spPr>
        <p:txBody>
          <a:bodyPr/>
          <a:lstStyle/>
          <a:p>
            <a:pPr algn="l"/>
            <a:r>
              <a:rPr lang="en-US" dirty="0"/>
              <a:t>Administrative</a:t>
            </a: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351804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Current Progress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91" y="1600200"/>
            <a:ext cx="906141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3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Milestones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600200"/>
            <a:ext cx="5334000" cy="518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7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Distribution of Responsibilities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92161718"/>
              </p:ext>
            </p:extLst>
          </p:nvPr>
        </p:nvGraphicFramePr>
        <p:xfrm>
          <a:off x="457200" y="1482726"/>
          <a:ext cx="8458200" cy="5375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675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Issues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Multi layer DSP PCB layout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High speed digital signal errors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Parasitic signals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Timing with the DDR3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Jitter in data converters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Loss of signal integrity</a:t>
            </a:r>
          </a:p>
        </p:txBody>
      </p:sp>
    </p:spTree>
    <p:extLst>
      <p:ext uri="{BB962C8B-B14F-4D97-AF65-F5344CB8AC3E}">
        <p14:creationId xmlns:p14="http://schemas.microsoft.com/office/powerpoint/2010/main" val="80934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Budget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600200"/>
            <a:ext cx="5486400" cy="520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5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50" y="1893094"/>
            <a:ext cx="2730500" cy="307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4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Copy this slide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et magna.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magna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et magna.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magna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et magna.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magna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5914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Over all System design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14800" y="2743200"/>
            <a:ext cx="1676400" cy="1447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DSP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Subsystem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TMS320C6657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71600" y="2819400"/>
            <a:ext cx="1676400" cy="1447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Converter Subsystem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DAC/ADC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705600" y="2743200"/>
            <a:ext cx="1676400" cy="1447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User Interface Subsystem 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876800" y="4191794"/>
            <a:ext cx="20824" cy="12174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472100" y="4077072"/>
            <a:ext cx="1296144" cy="12601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048000" y="4114800"/>
            <a:ext cx="1235968" cy="12635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048000" y="31242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3048000" y="3960811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124200" y="3200400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Digital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signals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3" name="Straight Arrow Connector 32"/>
          <p:cNvCxnSpPr>
            <a:stCxn id="8" idx="1"/>
            <a:endCxn id="6" idx="3"/>
          </p:cNvCxnSpPr>
          <p:nvPr/>
        </p:nvCxnSpPr>
        <p:spPr>
          <a:xfrm rot="10800000">
            <a:off x="5791200" y="34671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>
            <a:off x="457200" y="38862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33400" y="32004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52400" y="335280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Analog I/O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94164" y="311308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SPI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769475">
            <a:off x="3138936" y="4464917"/>
            <a:ext cx="1175322" cy="5975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>
              <a:spcAft>
                <a:spcPts val="100"/>
              </a:spcAft>
            </a:pPr>
            <a:r>
              <a:rPr lang="en-US" sz="1600" dirty="0" smtClean="0">
                <a:solidFill>
                  <a:prstClr val="black"/>
                </a:solidFill>
              </a:rPr>
              <a:t>Regulated </a:t>
            </a:r>
            <a:endParaRPr lang="en-US" sz="1600" dirty="0">
              <a:solidFill>
                <a:prstClr val="black"/>
              </a:solidFill>
            </a:endParaRPr>
          </a:p>
          <a:p>
            <a:pPr>
              <a:spcAft>
                <a:spcPts val="100"/>
              </a:spcAft>
            </a:pPr>
            <a:r>
              <a:rPr lang="en-US" sz="1600" dirty="0">
                <a:solidFill>
                  <a:prstClr val="black"/>
                </a:solidFill>
              </a:rPr>
              <a:t>Voltages</a:t>
            </a:r>
          </a:p>
        </p:txBody>
      </p:sp>
      <p:sp>
        <p:nvSpPr>
          <p:cNvPr id="21" name="TextBox 20"/>
          <p:cNvSpPr txBox="1"/>
          <p:nvPr/>
        </p:nvSpPr>
        <p:spPr>
          <a:xfrm rot="18968289">
            <a:off x="5458567" y="4457372"/>
            <a:ext cx="1175322" cy="5975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>
              <a:spcAft>
                <a:spcPts val="100"/>
              </a:spcAft>
            </a:pPr>
            <a:r>
              <a:rPr lang="en-US" sz="1600" dirty="0" smtClean="0">
                <a:solidFill>
                  <a:prstClr val="black"/>
                </a:solidFill>
              </a:rPr>
              <a:t>Regulated </a:t>
            </a:r>
            <a:endParaRPr lang="en-US" sz="1600" dirty="0">
              <a:solidFill>
                <a:prstClr val="black"/>
              </a:solidFill>
            </a:endParaRPr>
          </a:p>
          <a:p>
            <a:pPr>
              <a:spcAft>
                <a:spcPts val="100"/>
              </a:spcAft>
            </a:pPr>
            <a:r>
              <a:rPr lang="en-US" sz="1600" dirty="0">
                <a:solidFill>
                  <a:prstClr val="black"/>
                </a:solidFill>
              </a:rPr>
              <a:t>Voltages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038600" y="5293568"/>
            <a:ext cx="1676400" cy="1447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Power Supply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Subsystem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4277913" y="4449886"/>
            <a:ext cx="1175322" cy="5975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>
              <a:spcAft>
                <a:spcPts val="100"/>
              </a:spcAft>
            </a:pPr>
            <a:r>
              <a:rPr lang="en-US" sz="1600" dirty="0" smtClean="0">
                <a:solidFill>
                  <a:prstClr val="black"/>
                </a:solidFill>
              </a:rPr>
              <a:t>Regulated </a:t>
            </a:r>
            <a:endParaRPr lang="en-US" sz="1600" dirty="0">
              <a:solidFill>
                <a:prstClr val="black"/>
              </a:solidFill>
            </a:endParaRPr>
          </a:p>
          <a:p>
            <a:pPr>
              <a:spcAft>
                <a:spcPts val="100"/>
              </a:spcAft>
            </a:pPr>
            <a:r>
              <a:rPr lang="en-US" sz="1600" dirty="0">
                <a:solidFill>
                  <a:prstClr val="black"/>
                </a:solidFill>
              </a:rPr>
              <a:t>Voltages</a:t>
            </a:r>
          </a:p>
        </p:txBody>
      </p:sp>
    </p:spTree>
    <p:extLst>
      <p:ext uri="{BB962C8B-B14F-4D97-AF65-F5344CB8AC3E}">
        <p14:creationId xmlns:p14="http://schemas.microsoft.com/office/powerpoint/2010/main" val="220624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71688" y="2857500"/>
            <a:ext cx="6615112" cy="1143000"/>
          </a:xfrm>
        </p:spPr>
        <p:txBody>
          <a:bodyPr/>
          <a:lstStyle/>
          <a:p>
            <a:pPr algn="l"/>
            <a:r>
              <a:rPr lang="en-US" dirty="0"/>
              <a:t>Hardware</a:t>
            </a: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122697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Analog Input</a:t>
            </a:r>
            <a:endParaRPr lang="fr-CA" dirty="0" smtClean="0">
              <a:solidFill>
                <a:schemeClr val="bg1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67000"/>
            <a:ext cx="3886200" cy="282532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634232"/>
            <a:ext cx="4362482" cy="289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6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Analog Output</a:t>
            </a:r>
            <a:endParaRPr lang="fr-CA" dirty="0" smtClean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6553200" cy="5184022"/>
          </a:xfrm>
        </p:spPr>
      </p:pic>
    </p:spTree>
    <p:extLst>
      <p:ext uri="{BB962C8B-B14F-4D97-AF65-F5344CB8AC3E}">
        <p14:creationId xmlns:p14="http://schemas.microsoft.com/office/powerpoint/2010/main" val="365131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ADC and DAC</a:t>
            </a:r>
            <a:endParaRPr lang="fr-CA" dirty="0" smtClean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62600" y="2895600"/>
            <a:ext cx="3296437" cy="289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667000"/>
            <a:ext cx="325066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3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FA77D90-DCB5-414A-AACF-37248EE1E5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Music class presentation</Template>
  <TotalTime>563</TotalTime>
  <Words>997</Words>
  <Application>Microsoft Office PowerPoint</Application>
  <PresentationFormat>On-screen Show (4:3)</PresentationFormat>
  <Paragraphs>312</Paragraphs>
  <Slides>49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Arial Black</vt:lpstr>
      <vt:lpstr>Calibri</vt:lpstr>
      <vt:lpstr>Cambria Math</vt:lpstr>
      <vt:lpstr>Thème Office</vt:lpstr>
      <vt:lpstr>Digital Guitar Amplifier</vt:lpstr>
      <vt:lpstr>Motivation and Value of Project</vt:lpstr>
      <vt:lpstr>Goals</vt:lpstr>
      <vt:lpstr>Specifications</vt:lpstr>
      <vt:lpstr>Over all System design </vt:lpstr>
      <vt:lpstr>Hardware</vt:lpstr>
      <vt:lpstr>Analog Input</vt:lpstr>
      <vt:lpstr>Analog Output</vt:lpstr>
      <vt:lpstr>ADC and DAC</vt:lpstr>
      <vt:lpstr>Amplifier and speaker cabinet modelling</vt:lpstr>
      <vt:lpstr>Reference Amplifier</vt:lpstr>
      <vt:lpstr>User Interface Subsystem</vt:lpstr>
      <vt:lpstr>User Interface Subsystem</vt:lpstr>
      <vt:lpstr>User Interface Schematic</vt:lpstr>
      <vt:lpstr>User Interface Subsystem PCB</vt:lpstr>
      <vt:lpstr>User Interface Subsystem PCB</vt:lpstr>
      <vt:lpstr>User Interface Subsystem  PCB</vt:lpstr>
      <vt:lpstr>User Interface Subsystem  PCB</vt:lpstr>
      <vt:lpstr>User Interface Subsystem</vt:lpstr>
      <vt:lpstr>DSP Subsystem </vt:lpstr>
      <vt:lpstr>DSP Subsystem </vt:lpstr>
      <vt:lpstr>DSP Subsystem </vt:lpstr>
      <vt:lpstr>DSP Subsystem Schematics  </vt:lpstr>
      <vt:lpstr>DSP Subsystem Schematics  </vt:lpstr>
      <vt:lpstr>DSP Subsystem Schematics  </vt:lpstr>
      <vt:lpstr>DSP Subsystem Schematics  </vt:lpstr>
      <vt:lpstr>DSP Subsystem Schematics  </vt:lpstr>
      <vt:lpstr>DSP Subsystem Schematics  </vt:lpstr>
      <vt:lpstr>DSP Subsystem Schematics  </vt:lpstr>
      <vt:lpstr>Power Supply - User Interface</vt:lpstr>
      <vt:lpstr>Power Supply - DSP</vt:lpstr>
      <vt:lpstr>Power Supply - DSP</vt:lpstr>
      <vt:lpstr>Power Supply</vt:lpstr>
      <vt:lpstr>Power Supply Schematic</vt:lpstr>
      <vt:lpstr>Software</vt:lpstr>
      <vt:lpstr>Software Overview</vt:lpstr>
      <vt:lpstr>User Interface Subsystem</vt:lpstr>
      <vt:lpstr>User Interface Subsystem</vt:lpstr>
      <vt:lpstr>User Interface Subsystem</vt:lpstr>
      <vt:lpstr>DSP Subsystem </vt:lpstr>
      <vt:lpstr>DSP Subsystem</vt:lpstr>
      <vt:lpstr>Administrative</vt:lpstr>
      <vt:lpstr>Current Progress</vt:lpstr>
      <vt:lpstr>Milestones</vt:lpstr>
      <vt:lpstr>Distribution of Responsibilities</vt:lpstr>
      <vt:lpstr>Issues</vt:lpstr>
      <vt:lpstr>Budget</vt:lpstr>
      <vt:lpstr>Questions?</vt:lpstr>
      <vt:lpstr>Copy this slide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Skippy</dc:creator>
  <cp:lastModifiedBy>Skippy</cp:lastModifiedBy>
  <cp:revision>60</cp:revision>
  <dcterms:created xsi:type="dcterms:W3CDTF">2014-05-19T22:20:57Z</dcterms:created>
  <dcterms:modified xsi:type="dcterms:W3CDTF">2014-05-29T11:23:34Z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TC103814949990</vt:lpwstr>
  </property>
</Properties>
</file>